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238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301" autoAdjust="0"/>
  </p:normalViewPr>
  <p:slideViewPr>
    <p:cSldViewPr snapToGrid="0">
      <p:cViewPr varScale="1">
        <p:scale>
          <a:sx n="48" d="100"/>
          <a:sy n="48" d="100"/>
        </p:scale>
        <p:origin x="230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110CB-0BA7-4D2A-A352-C4C8EE984A1D}" type="datetimeFigureOut">
              <a:rPr lang="th-TH" smtClean="0"/>
              <a:t>28/02/64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286CF-26E6-4C3B-A7B9-61ACCCB7136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76412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110CB-0BA7-4D2A-A352-C4C8EE984A1D}" type="datetimeFigureOut">
              <a:rPr lang="th-TH" smtClean="0"/>
              <a:t>28/02/64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286CF-26E6-4C3B-A7B9-61ACCCB7136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6410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110CB-0BA7-4D2A-A352-C4C8EE984A1D}" type="datetimeFigureOut">
              <a:rPr lang="th-TH" smtClean="0"/>
              <a:t>28/02/64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286CF-26E6-4C3B-A7B9-61ACCCB7136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74131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110CB-0BA7-4D2A-A352-C4C8EE984A1D}" type="datetimeFigureOut">
              <a:rPr lang="th-TH" smtClean="0"/>
              <a:t>28/02/64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286CF-26E6-4C3B-A7B9-61ACCCB7136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47832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110CB-0BA7-4D2A-A352-C4C8EE984A1D}" type="datetimeFigureOut">
              <a:rPr lang="th-TH" smtClean="0"/>
              <a:t>28/02/64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286CF-26E6-4C3B-A7B9-61ACCCB7136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35686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110CB-0BA7-4D2A-A352-C4C8EE984A1D}" type="datetimeFigureOut">
              <a:rPr lang="th-TH" smtClean="0"/>
              <a:t>28/02/64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286CF-26E6-4C3B-A7B9-61ACCCB7136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15253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110CB-0BA7-4D2A-A352-C4C8EE984A1D}" type="datetimeFigureOut">
              <a:rPr lang="th-TH" smtClean="0"/>
              <a:t>28/02/64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286CF-26E6-4C3B-A7B9-61ACCCB7136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27999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110CB-0BA7-4D2A-A352-C4C8EE984A1D}" type="datetimeFigureOut">
              <a:rPr lang="th-TH" smtClean="0"/>
              <a:t>28/02/64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286CF-26E6-4C3B-A7B9-61ACCCB7136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16248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110CB-0BA7-4D2A-A352-C4C8EE984A1D}" type="datetimeFigureOut">
              <a:rPr lang="th-TH" smtClean="0"/>
              <a:t>28/02/64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286CF-26E6-4C3B-A7B9-61ACCCB7136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75034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110CB-0BA7-4D2A-A352-C4C8EE984A1D}" type="datetimeFigureOut">
              <a:rPr lang="th-TH" smtClean="0"/>
              <a:t>28/02/64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286CF-26E6-4C3B-A7B9-61ACCCB7136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863874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110CB-0BA7-4D2A-A352-C4C8EE984A1D}" type="datetimeFigureOut">
              <a:rPr lang="th-TH" smtClean="0"/>
              <a:t>28/02/64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286CF-26E6-4C3B-A7B9-61ACCCB7136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90459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3000"/>
            <a:lum/>
          </a:blip>
          <a:srcRect/>
          <a:stretch>
            <a:fillRect l="-26000" r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10CB-0BA7-4D2A-A352-C4C8EE984A1D}" type="datetimeFigureOut">
              <a:rPr lang="th-TH" smtClean="0"/>
              <a:t>28/02/64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6286CF-26E6-4C3B-A7B9-61ACCCB7136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59546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2.png"/><Relationship Id="rId18" Type="http://schemas.openxmlformats.org/officeDocument/2006/relationships/image" Target="../media/image15.png"/><Relationship Id="rId3" Type="http://schemas.openxmlformats.org/officeDocument/2006/relationships/image" Target="../media/image3.png"/><Relationship Id="rId21" Type="http://schemas.openxmlformats.org/officeDocument/2006/relationships/image" Target="../media/image18.jpeg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17" Type="http://schemas.microsoft.com/office/2007/relationships/hdphoto" Target="../media/hdphoto3.wdp"/><Relationship Id="rId2" Type="http://schemas.openxmlformats.org/officeDocument/2006/relationships/image" Target="../media/image2.jpeg"/><Relationship Id="rId16" Type="http://schemas.openxmlformats.org/officeDocument/2006/relationships/image" Target="../media/image14.png"/><Relationship Id="rId20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24" Type="http://schemas.openxmlformats.org/officeDocument/2006/relationships/image" Target="../media/image21.png"/><Relationship Id="rId5" Type="http://schemas.openxmlformats.org/officeDocument/2006/relationships/image" Target="../media/image5.jpg"/><Relationship Id="rId15" Type="http://schemas.microsoft.com/office/2007/relationships/hdphoto" Target="../media/hdphoto2.wdp"/><Relationship Id="rId23" Type="http://schemas.openxmlformats.org/officeDocument/2006/relationships/image" Target="../media/image20.jpeg"/><Relationship Id="rId10" Type="http://schemas.openxmlformats.org/officeDocument/2006/relationships/image" Target="../media/image9.png"/><Relationship Id="rId19" Type="http://schemas.openxmlformats.org/officeDocument/2006/relationships/image" Target="../media/image16.jpeg"/><Relationship Id="rId4" Type="http://schemas.openxmlformats.org/officeDocument/2006/relationships/image" Target="../media/image4.jpe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19.jpe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2.png"/><Relationship Id="rId18" Type="http://schemas.openxmlformats.org/officeDocument/2006/relationships/image" Target="../media/image21.png"/><Relationship Id="rId3" Type="http://schemas.openxmlformats.org/officeDocument/2006/relationships/image" Target="../media/image3.png"/><Relationship Id="rId21" Type="http://schemas.openxmlformats.org/officeDocument/2006/relationships/image" Target="../media/image63.jpeg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17" Type="http://schemas.microsoft.com/office/2007/relationships/hdphoto" Target="../media/hdphoto3.wdp"/><Relationship Id="rId2" Type="http://schemas.openxmlformats.org/officeDocument/2006/relationships/image" Target="../media/image2.jpeg"/><Relationship Id="rId16" Type="http://schemas.openxmlformats.org/officeDocument/2006/relationships/image" Target="../media/image15.png"/><Relationship Id="rId20" Type="http://schemas.openxmlformats.org/officeDocument/2006/relationships/image" Target="../media/image6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24" Type="http://schemas.openxmlformats.org/officeDocument/2006/relationships/image" Target="../media/image66.jpeg"/><Relationship Id="rId5" Type="http://schemas.openxmlformats.org/officeDocument/2006/relationships/image" Target="../media/image5.jpg"/><Relationship Id="rId15" Type="http://schemas.microsoft.com/office/2007/relationships/hdphoto" Target="../media/hdphoto2.wdp"/><Relationship Id="rId23" Type="http://schemas.openxmlformats.org/officeDocument/2006/relationships/image" Target="../media/image65.jpeg"/><Relationship Id="rId10" Type="http://schemas.openxmlformats.org/officeDocument/2006/relationships/image" Target="../media/image9.png"/><Relationship Id="rId19" Type="http://schemas.openxmlformats.org/officeDocument/2006/relationships/image" Target="../media/image14.png"/><Relationship Id="rId4" Type="http://schemas.openxmlformats.org/officeDocument/2006/relationships/image" Target="../media/image4.jpe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64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2.png"/><Relationship Id="rId18" Type="http://schemas.openxmlformats.org/officeDocument/2006/relationships/image" Target="../media/image21.png"/><Relationship Id="rId3" Type="http://schemas.openxmlformats.org/officeDocument/2006/relationships/image" Target="../media/image3.png"/><Relationship Id="rId21" Type="http://schemas.openxmlformats.org/officeDocument/2006/relationships/image" Target="../media/image68.png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17" Type="http://schemas.microsoft.com/office/2007/relationships/hdphoto" Target="../media/hdphoto3.wdp"/><Relationship Id="rId2" Type="http://schemas.openxmlformats.org/officeDocument/2006/relationships/image" Target="../media/image2.jpeg"/><Relationship Id="rId16" Type="http://schemas.openxmlformats.org/officeDocument/2006/relationships/image" Target="../media/image15.png"/><Relationship Id="rId20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24" Type="http://schemas.openxmlformats.org/officeDocument/2006/relationships/image" Target="../media/image71.png"/><Relationship Id="rId5" Type="http://schemas.openxmlformats.org/officeDocument/2006/relationships/image" Target="../media/image5.jpg"/><Relationship Id="rId15" Type="http://schemas.microsoft.com/office/2007/relationships/hdphoto" Target="../media/hdphoto2.wdp"/><Relationship Id="rId23" Type="http://schemas.openxmlformats.org/officeDocument/2006/relationships/image" Target="../media/image70.png"/><Relationship Id="rId10" Type="http://schemas.openxmlformats.org/officeDocument/2006/relationships/image" Target="../media/image9.png"/><Relationship Id="rId19" Type="http://schemas.openxmlformats.org/officeDocument/2006/relationships/image" Target="../media/image14.png"/><Relationship Id="rId4" Type="http://schemas.openxmlformats.org/officeDocument/2006/relationships/image" Target="../media/image4.jpe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69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2.png"/><Relationship Id="rId18" Type="http://schemas.openxmlformats.org/officeDocument/2006/relationships/image" Target="../media/image21.png"/><Relationship Id="rId3" Type="http://schemas.openxmlformats.org/officeDocument/2006/relationships/image" Target="../media/image3.png"/><Relationship Id="rId21" Type="http://schemas.openxmlformats.org/officeDocument/2006/relationships/image" Target="../media/image73.jpeg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17" Type="http://schemas.microsoft.com/office/2007/relationships/hdphoto" Target="../media/hdphoto3.wdp"/><Relationship Id="rId2" Type="http://schemas.openxmlformats.org/officeDocument/2006/relationships/image" Target="../media/image2.jpeg"/><Relationship Id="rId16" Type="http://schemas.openxmlformats.org/officeDocument/2006/relationships/image" Target="../media/image15.png"/><Relationship Id="rId20" Type="http://schemas.openxmlformats.org/officeDocument/2006/relationships/image" Target="../media/image7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24" Type="http://schemas.openxmlformats.org/officeDocument/2006/relationships/image" Target="../media/image76.jpeg"/><Relationship Id="rId5" Type="http://schemas.openxmlformats.org/officeDocument/2006/relationships/image" Target="../media/image5.jpg"/><Relationship Id="rId15" Type="http://schemas.microsoft.com/office/2007/relationships/hdphoto" Target="../media/hdphoto2.wdp"/><Relationship Id="rId23" Type="http://schemas.openxmlformats.org/officeDocument/2006/relationships/image" Target="../media/image75.jpeg"/><Relationship Id="rId10" Type="http://schemas.openxmlformats.org/officeDocument/2006/relationships/image" Target="../media/image9.png"/><Relationship Id="rId19" Type="http://schemas.openxmlformats.org/officeDocument/2006/relationships/image" Target="../media/image14.png"/><Relationship Id="rId4" Type="http://schemas.openxmlformats.org/officeDocument/2006/relationships/image" Target="../media/image4.jpe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74.jpe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2.png"/><Relationship Id="rId18" Type="http://schemas.openxmlformats.org/officeDocument/2006/relationships/image" Target="../media/image21.png"/><Relationship Id="rId3" Type="http://schemas.openxmlformats.org/officeDocument/2006/relationships/image" Target="../media/image3.png"/><Relationship Id="rId21" Type="http://schemas.openxmlformats.org/officeDocument/2006/relationships/image" Target="../media/image78.jpeg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17" Type="http://schemas.microsoft.com/office/2007/relationships/hdphoto" Target="../media/hdphoto3.wdp"/><Relationship Id="rId2" Type="http://schemas.openxmlformats.org/officeDocument/2006/relationships/image" Target="../media/image2.jpeg"/><Relationship Id="rId16" Type="http://schemas.openxmlformats.org/officeDocument/2006/relationships/image" Target="../media/image15.png"/><Relationship Id="rId20" Type="http://schemas.openxmlformats.org/officeDocument/2006/relationships/image" Target="../media/image7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24" Type="http://schemas.openxmlformats.org/officeDocument/2006/relationships/image" Target="../media/image81.jpeg"/><Relationship Id="rId5" Type="http://schemas.openxmlformats.org/officeDocument/2006/relationships/image" Target="../media/image5.jpg"/><Relationship Id="rId15" Type="http://schemas.microsoft.com/office/2007/relationships/hdphoto" Target="../media/hdphoto2.wdp"/><Relationship Id="rId23" Type="http://schemas.openxmlformats.org/officeDocument/2006/relationships/image" Target="../media/image80.jpeg"/><Relationship Id="rId10" Type="http://schemas.openxmlformats.org/officeDocument/2006/relationships/image" Target="../media/image9.png"/><Relationship Id="rId19" Type="http://schemas.openxmlformats.org/officeDocument/2006/relationships/image" Target="../media/image14.png"/><Relationship Id="rId4" Type="http://schemas.openxmlformats.org/officeDocument/2006/relationships/image" Target="../media/image4.jpe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79.jpe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2.png"/><Relationship Id="rId18" Type="http://schemas.openxmlformats.org/officeDocument/2006/relationships/image" Target="../media/image21.png"/><Relationship Id="rId3" Type="http://schemas.openxmlformats.org/officeDocument/2006/relationships/image" Target="../media/image3.png"/><Relationship Id="rId21" Type="http://schemas.openxmlformats.org/officeDocument/2006/relationships/image" Target="../media/image83.jpeg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17" Type="http://schemas.microsoft.com/office/2007/relationships/hdphoto" Target="../media/hdphoto3.wdp"/><Relationship Id="rId2" Type="http://schemas.openxmlformats.org/officeDocument/2006/relationships/image" Target="../media/image2.jpeg"/><Relationship Id="rId16" Type="http://schemas.openxmlformats.org/officeDocument/2006/relationships/image" Target="../media/image15.png"/><Relationship Id="rId20" Type="http://schemas.openxmlformats.org/officeDocument/2006/relationships/image" Target="../media/image8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24" Type="http://schemas.openxmlformats.org/officeDocument/2006/relationships/image" Target="../media/image86.jpeg"/><Relationship Id="rId5" Type="http://schemas.openxmlformats.org/officeDocument/2006/relationships/image" Target="../media/image5.jpg"/><Relationship Id="rId15" Type="http://schemas.microsoft.com/office/2007/relationships/hdphoto" Target="../media/hdphoto2.wdp"/><Relationship Id="rId23" Type="http://schemas.openxmlformats.org/officeDocument/2006/relationships/image" Target="../media/image85.jpeg"/><Relationship Id="rId10" Type="http://schemas.openxmlformats.org/officeDocument/2006/relationships/image" Target="../media/image9.png"/><Relationship Id="rId19" Type="http://schemas.openxmlformats.org/officeDocument/2006/relationships/image" Target="../media/image14.png"/><Relationship Id="rId4" Type="http://schemas.openxmlformats.org/officeDocument/2006/relationships/image" Target="../media/image4.jpe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84.jpe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2.png"/><Relationship Id="rId18" Type="http://schemas.openxmlformats.org/officeDocument/2006/relationships/image" Target="../media/image21.png"/><Relationship Id="rId3" Type="http://schemas.openxmlformats.org/officeDocument/2006/relationships/image" Target="../media/image3.png"/><Relationship Id="rId21" Type="http://schemas.openxmlformats.org/officeDocument/2006/relationships/image" Target="../media/image88.jpeg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17" Type="http://schemas.microsoft.com/office/2007/relationships/hdphoto" Target="../media/hdphoto3.wdp"/><Relationship Id="rId2" Type="http://schemas.openxmlformats.org/officeDocument/2006/relationships/image" Target="../media/image2.jpeg"/><Relationship Id="rId16" Type="http://schemas.openxmlformats.org/officeDocument/2006/relationships/image" Target="../media/image15.png"/><Relationship Id="rId20" Type="http://schemas.openxmlformats.org/officeDocument/2006/relationships/image" Target="../media/image8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24" Type="http://schemas.openxmlformats.org/officeDocument/2006/relationships/image" Target="../media/image91.jpeg"/><Relationship Id="rId5" Type="http://schemas.openxmlformats.org/officeDocument/2006/relationships/image" Target="../media/image5.jpg"/><Relationship Id="rId15" Type="http://schemas.microsoft.com/office/2007/relationships/hdphoto" Target="../media/hdphoto2.wdp"/><Relationship Id="rId23" Type="http://schemas.openxmlformats.org/officeDocument/2006/relationships/image" Target="../media/image90.jpeg"/><Relationship Id="rId10" Type="http://schemas.openxmlformats.org/officeDocument/2006/relationships/image" Target="../media/image9.png"/><Relationship Id="rId19" Type="http://schemas.openxmlformats.org/officeDocument/2006/relationships/image" Target="../media/image14.png"/><Relationship Id="rId4" Type="http://schemas.openxmlformats.org/officeDocument/2006/relationships/image" Target="../media/image4.jpe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89.jpe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2.png"/><Relationship Id="rId18" Type="http://schemas.openxmlformats.org/officeDocument/2006/relationships/image" Target="../media/image21.png"/><Relationship Id="rId3" Type="http://schemas.openxmlformats.org/officeDocument/2006/relationships/image" Target="../media/image3.png"/><Relationship Id="rId21" Type="http://schemas.openxmlformats.org/officeDocument/2006/relationships/image" Target="../media/image93.jpeg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17" Type="http://schemas.microsoft.com/office/2007/relationships/hdphoto" Target="../media/hdphoto3.wdp"/><Relationship Id="rId2" Type="http://schemas.openxmlformats.org/officeDocument/2006/relationships/image" Target="../media/image2.jpeg"/><Relationship Id="rId16" Type="http://schemas.openxmlformats.org/officeDocument/2006/relationships/image" Target="../media/image15.png"/><Relationship Id="rId20" Type="http://schemas.openxmlformats.org/officeDocument/2006/relationships/image" Target="../media/image9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24" Type="http://schemas.openxmlformats.org/officeDocument/2006/relationships/image" Target="../media/image96.jpeg"/><Relationship Id="rId5" Type="http://schemas.openxmlformats.org/officeDocument/2006/relationships/image" Target="../media/image5.jpg"/><Relationship Id="rId15" Type="http://schemas.microsoft.com/office/2007/relationships/hdphoto" Target="../media/hdphoto2.wdp"/><Relationship Id="rId23" Type="http://schemas.openxmlformats.org/officeDocument/2006/relationships/image" Target="../media/image95.jpeg"/><Relationship Id="rId10" Type="http://schemas.openxmlformats.org/officeDocument/2006/relationships/image" Target="../media/image9.png"/><Relationship Id="rId19" Type="http://schemas.openxmlformats.org/officeDocument/2006/relationships/image" Target="../media/image14.png"/><Relationship Id="rId4" Type="http://schemas.openxmlformats.org/officeDocument/2006/relationships/image" Target="../media/image4.jpe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94.jpe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2.png"/><Relationship Id="rId18" Type="http://schemas.openxmlformats.org/officeDocument/2006/relationships/image" Target="../media/image21.png"/><Relationship Id="rId3" Type="http://schemas.openxmlformats.org/officeDocument/2006/relationships/image" Target="../media/image3.png"/><Relationship Id="rId21" Type="http://schemas.openxmlformats.org/officeDocument/2006/relationships/image" Target="../media/image98.jpeg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17" Type="http://schemas.microsoft.com/office/2007/relationships/hdphoto" Target="../media/hdphoto3.wdp"/><Relationship Id="rId2" Type="http://schemas.openxmlformats.org/officeDocument/2006/relationships/image" Target="../media/image2.jpeg"/><Relationship Id="rId16" Type="http://schemas.openxmlformats.org/officeDocument/2006/relationships/image" Target="../media/image15.png"/><Relationship Id="rId20" Type="http://schemas.openxmlformats.org/officeDocument/2006/relationships/image" Target="../media/image9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24" Type="http://schemas.openxmlformats.org/officeDocument/2006/relationships/image" Target="../media/image101.jpeg"/><Relationship Id="rId5" Type="http://schemas.openxmlformats.org/officeDocument/2006/relationships/image" Target="../media/image5.jpg"/><Relationship Id="rId15" Type="http://schemas.microsoft.com/office/2007/relationships/hdphoto" Target="../media/hdphoto2.wdp"/><Relationship Id="rId23" Type="http://schemas.openxmlformats.org/officeDocument/2006/relationships/image" Target="../media/image100.jpeg"/><Relationship Id="rId10" Type="http://schemas.openxmlformats.org/officeDocument/2006/relationships/image" Target="../media/image9.png"/><Relationship Id="rId19" Type="http://schemas.openxmlformats.org/officeDocument/2006/relationships/image" Target="../media/image14.png"/><Relationship Id="rId4" Type="http://schemas.openxmlformats.org/officeDocument/2006/relationships/image" Target="../media/image4.jpe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99.jpe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2.png"/><Relationship Id="rId18" Type="http://schemas.openxmlformats.org/officeDocument/2006/relationships/image" Target="../media/image21.png"/><Relationship Id="rId3" Type="http://schemas.openxmlformats.org/officeDocument/2006/relationships/image" Target="../media/image3.png"/><Relationship Id="rId21" Type="http://schemas.openxmlformats.org/officeDocument/2006/relationships/image" Target="../media/image104.jpeg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17" Type="http://schemas.microsoft.com/office/2007/relationships/hdphoto" Target="../media/hdphoto3.wdp"/><Relationship Id="rId2" Type="http://schemas.openxmlformats.org/officeDocument/2006/relationships/image" Target="../media/image2.jpeg"/><Relationship Id="rId16" Type="http://schemas.openxmlformats.org/officeDocument/2006/relationships/image" Target="../media/image15.png"/><Relationship Id="rId20" Type="http://schemas.openxmlformats.org/officeDocument/2006/relationships/image" Target="../media/image10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24" Type="http://schemas.openxmlformats.org/officeDocument/2006/relationships/image" Target="../media/image14.png"/><Relationship Id="rId5" Type="http://schemas.openxmlformats.org/officeDocument/2006/relationships/image" Target="../media/image5.jpg"/><Relationship Id="rId15" Type="http://schemas.microsoft.com/office/2007/relationships/hdphoto" Target="../media/hdphoto2.wdp"/><Relationship Id="rId23" Type="http://schemas.openxmlformats.org/officeDocument/2006/relationships/image" Target="../media/image106.jpeg"/><Relationship Id="rId10" Type="http://schemas.openxmlformats.org/officeDocument/2006/relationships/image" Target="../media/image9.png"/><Relationship Id="rId19" Type="http://schemas.openxmlformats.org/officeDocument/2006/relationships/image" Target="../media/image102.jpeg"/><Relationship Id="rId4" Type="http://schemas.openxmlformats.org/officeDocument/2006/relationships/image" Target="../media/image4.jpe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105.jpe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2.png"/><Relationship Id="rId18" Type="http://schemas.openxmlformats.org/officeDocument/2006/relationships/image" Target="../media/image21.png"/><Relationship Id="rId3" Type="http://schemas.openxmlformats.org/officeDocument/2006/relationships/image" Target="../media/image3.png"/><Relationship Id="rId21" Type="http://schemas.openxmlformats.org/officeDocument/2006/relationships/image" Target="../media/image108.jpeg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17" Type="http://schemas.microsoft.com/office/2007/relationships/hdphoto" Target="../media/hdphoto3.wdp"/><Relationship Id="rId2" Type="http://schemas.openxmlformats.org/officeDocument/2006/relationships/image" Target="../media/image2.jpeg"/><Relationship Id="rId16" Type="http://schemas.openxmlformats.org/officeDocument/2006/relationships/image" Target="../media/image15.png"/><Relationship Id="rId20" Type="http://schemas.openxmlformats.org/officeDocument/2006/relationships/image" Target="../media/image10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24" Type="http://schemas.openxmlformats.org/officeDocument/2006/relationships/image" Target="../media/image111.jpeg"/><Relationship Id="rId5" Type="http://schemas.openxmlformats.org/officeDocument/2006/relationships/image" Target="../media/image5.jpg"/><Relationship Id="rId15" Type="http://schemas.microsoft.com/office/2007/relationships/hdphoto" Target="../media/hdphoto2.wdp"/><Relationship Id="rId23" Type="http://schemas.openxmlformats.org/officeDocument/2006/relationships/image" Target="../media/image110.jpeg"/><Relationship Id="rId10" Type="http://schemas.openxmlformats.org/officeDocument/2006/relationships/image" Target="../media/image9.png"/><Relationship Id="rId19" Type="http://schemas.openxmlformats.org/officeDocument/2006/relationships/image" Target="../media/image14.png"/><Relationship Id="rId4" Type="http://schemas.openxmlformats.org/officeDocument/2006/relationships/image" Target="../media/image4.jpe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109.jpe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2.png"/><Relationship Id="rId18" Type="http://schemas.openxmlformats.org/officeDocument/2006/relationships/image" Target="../media/image15.png"/><Relationship Id="rId3" Type="http://schemas.openxmlformats.org/officeDocument/2006/relationships/image" Target="../media/image3.png"/><Relationship Id="rId21" Type="http://schemas.openxmlformats.org/officeDocument/2006/relationships/image" Target="../media/image23.jpeg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17" Type="http://schemas.microsoft.com/office/2007/relationships/hdphoto" Target="../media/hdphoto3.wdp"/><Relationship Id="rId2" Type="http://schemas.openxmlformats.org/officeDocument/2006/relationships/image" Target="../media/image2.jpeg"/><Relationship Id="rId16" Type="http://schemas.openxmlformats.org/officeDocument/2006/relationships/image" Target="../media/image14.png"/><Relationship Id="rId20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24" Type="http://schemas.openxmlformats.org/officeDocument/2006/relationships/image" Target="../media/image26.jpeg"/><Relationship Id="rId5" Type="http://schemas.openxmlformats.org/officeDocument/2006/relationships/image" Target="../media/image5.jpg"/><Relationship Id="rId15" Type="http://schemas.microsoft.com/office/2007/relationships/hdphoto" Target="../media/hdphoto2.wdp"/><Relationship Id="rId23" Type="http://schemas.openxmlformats.org/officeDocument/2006/relationships/image" Target="../media/image25.jpeg"/><Relationship Id="rId10" Type="http://schemas.openxmlformats.org/officeDocument/2006/relationships/image" Target="../media/image9.png"/><Relationship Id="rId19" Type="http://schemas.openxmlformats.org/officeDocument/2006/relationships/image" Target="../media/image21.png"/><Relationship Id="rId4" Type="http://schemas.openxmlformats.org/officeDocument/2006/relationships/image" Target="../media/image4.jpe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4.jpe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2.png"/><Relationship Id="rId18" Type="http://schemas.openxmlformats.org/officeDocument/2006/relationships/image" Target="../media/image21.png"/><Relationship Id="rId3" Type="http://schemas.openxmlformats.org/officeDocument/2006/relationships/image" Target="../media/image3.png"/><Relationship Id="rId21" Type="http://schemas.openxmlformats.org/officeDocument/2006/relationships/image" Target="../media/image113.jpeg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17" Type="http://schemas.microsoft.com/office/2007/relationships/hdphoto" Target="../media/hdphoto3.wdp"/><Relationship Id="rId25" Type="http://schemas.microsoft.com/office/2007/relationships/hdphoto" Target="../media/hdphoto4.wdp"/><Relationship Id="rId2" Type="http://schemas.openxmlformats.org/officeDocument/2006/relationships/image" Target="../media/image2.jpeg"/><Relationship Id="rId16" Type="http://schemas.openxmlformats.org/officeDocument/2006/relationships/image" Target="../media/image15.png"/><Relationship Id="rId20" Type="http://schemas.openxmlformats.org/officeDocument/2006/relationships/image" Target="../media/image1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24" Type="http://schemas.openxmlformats.org/officeDocument/2006/relationships/image" Target="../media/image116.png"/><Relationship Id="rId5" Type="http://schemas.openxmlformats.org/officeDocument/2006/relationships/image" Target="../media/image5.jpg"/><Relationship Id="rId15" Type="http://schemas.microsoft.com/office/2007/relationships/hdphoto" Target="../media/hdphoto2.wdp"/><Relationship Id="rId23" Type="http://schemas.openxmlformats.org/officeDocument/2006/relationships/image" Target="../media/image115.jpeg"/><Relationship Id="rId10" Type="http://schemas.openxmlformats.org/officeDocument/2006/relationships/image" Target="../media/image9.png"/><Relationship Id="rId19" Type="http://schemas.openxmlformats.org/officeDocument/2006/relationships/image" Target="../media/image14.png"/><Relationship Id="rId4" Type="http://schemas.openxmlformats.org/officeDocument/2006/relationships/image" Target="../media/image4.jpe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114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2.png"/><Relationship Id="rId18" Type="http://schemas.openxmlformats.org/officeDocument/2006/relationships/image" Target="../media/image15.png"/><Relationship Id="rId3" Type="http://schemas.openxmlformats.org/officeDocument/2006/relationships/image" Target="../media/image3.png"/><Relationship Id="rId21" Type="http://schemas.openxmlformats.org/officeDocument/2006/relationships/image" Target="../media/image28.jpeg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17" Type="http://schemas.microsoft.com/office/2007/relationships/hdphoto" Target="../media/hdphoto3.wdp"/><Relationship Id="rId2" Type="http://schemas.openxmlformats.org/officeDocument/2006/relationships/image" Target="../media/image2.jpeg"/><Relationship Id="rId16" Type="http://schemas.openxmlformats.org/officeDocument/2006/relationships/image" Target="../media/image14.png"/><Relationship Id="rId20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24" Type="http://schemas.openxmlformats.org/officeDocument/2006/relationships/image" Target="../media/image31.jpeg"/><Relationship Id="rId5" Type="http://schemas.openxmlformats.org/officeDocument/2006/relationships/image" Target="../media/image5.jpg"/><Relationship Id="rId15" Type="http://schemas.microsoft.com/office/2007/relationships/hdphoto" Target="../media/hdphoto2.wdp"/><Relationship Id="rId23" Type="http://schemas.openxmlformats.org/officeDocument/2006/relationships/image" Target="../media/image30.jpeg"/><Relationship Id="rId10" Type="http://schemas.openxmlformats.org/officeDocument/2006/relationships/image" Target="../media/image9.png"/><Relationship Id="rId19" Type="http://schemas.openxmlformats.org/officeDocument/2006/relationships/image" Target="../media/image21.png"/><Relationship Id="rId4" Type="http://schemas.openxmlformats.org/officeDocument/2006/relationships/image" Target="../media/image4.jpe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9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2.png"/><Relationship Id="rId18" Type="http://schemas.openxmlformats.org/officeDocument/2006/relationships/image" Target="../media/image21.png"/><Relationship Id="rId3" Type="http://schemas.openxmlformats.org/officeDocument/2006/relationships/image" Target="../media/image3.png"/><Relationship Id="rId21" Type="http://schemas.openxmlformats.org/officeDocument/2006/relationships/image" Target="../media/image34.jpeg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17" Type="http://schemas.microsoft.com/office/2007/relationships/hdphoto" Target="../media/hdphoto3.wdp"/><Relationship Id="rId2" Type="http://schemas.openxmlformats.org/officeDocument/2006/relationships/image" Target="../media/image2.jpeg"/><Relationship Id="rId16" Type="http://schemas.openxmlformats.org/officeDocument/2006/relationships/image" Target="../media/image15.png"/><Relationship Id="rId20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24" Type="http://schemas.openxmlformats.org/officeDocument/2006/relationships/image" Target="../media/image14.png"/><Relationship Id="rId5" Type="http://schemas.openxmlformats.org/officeDocument/2006/relationships/image" Target="../media/image5.jpg"/><Relationship Id="rId15" Type="http://schemas.microsoft.com/office/2007/relationships/hdphoto" Target="../media/hdphoto2.wdp"/><Relationship Id="rId23" Type="http://schemas.openxmlformats.org/officeDocument/2006/relationships/image" Target="../media/image36.jpeg"/><Relationship Id="rId10" Type="http://schemas.openxmlformats.org/officeDocument/2006/relationships/image" Target="../media/image9.png"/><Relationship Id="rId19" Type="http://schemas.openxmlformats.org/officeDocument/2006/relationships/image" Target="../media/image32.jpeg"/><Relationship Id="rId4" Type="http://schemas.openxmlformats.org/officeDocument/2006/relationships/image" Target="../media/image4.jpe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35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2.png"/><Relationship Id="rId18" Type="http://schemas.openxmlformats.org/officeDocument/2006/relationships/image" Target="../media/image21.png"/><Relationship Id="rId3" Type="http://schemas.openxmlformats.org/officeDocument/2006/relationships/image" Target="../media/image3.png"/><Relationship Id="rId21" Type="http://schemas.openxmlformats.org/officeDocument/2006/relationships/image" Target="../media/image38.jpeg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17" Type="http://schemas.microsoft.com/office/2007/relationships/hdphoto" Target="../media/hdphoto3.wdp"/><Relationship Id="rId2" Type="http://schemas.openxmlformats.org/officeDocument/2006/relationships/image" Target="../media/image2.jpeg"/><Relationship Id="rId16" Type="http://schemas.openxmlformats.org/officeDocument/2006/relationships/image" Target="../media/image15.png"/><Relationship Id="rId20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24" Type="http://schemas.openxmlformats.org/officeDocument/2006/relationships/image" Target="../media/image41.jpeg"/><Relationship Id="rId5" Type="http://schemas.openxmlformats.org/officeDocument/2006/relationships/image" Target="../media/image5.jpg"/><Relationship Id="rId15" Type="http://schemas.microsoft.com/office/2007/relationships/hdphoto" Target="../media/hdphoto2.wdp"/><Relationship Id="rId23" Type="http://schemas.openxmlformats.org/officeDocument/2006/relationships/image" Target="../media/image40.jpeg"/><Relationship Id="rId10" Type="http://schemas.openxmlformats.org/officeDocument/2006/relationships/image" Target="../media/image9.png"/><Relationship Id="rId19" Type="http://schemas.openxmlformats.org/officeDocument/2006/relationships/image" Target="../media/image14.png"/><Relationship Id="rId4" Type="http://schemas.openxmlformats.org/officeDocument/2006/relationships/image" Target="../media/image4.jpe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39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2.png"/><Relationship Id="rId18" Type="http://schemas.openxmlformats.org/officeDocument/2006/relationships/image" Target="../media/image21.png"/><Relationship Id="rId3" Type="http://schemas.openxmlformats.org/officeDocument/2006/relationships/image" Target="../media/image3.png"/><Relationship Id="rId21" Type="http://schemas.openxmlformats.org/officeDocument/2006/relationships/image" Target="../media/image43.jpeg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17" Type="http://schemas.microsoft.com/office/2007/relationships/hdphoto" Target="../media/hdphoto3.wdp"/><Relationship Id="rId2" Type="http://schemas.openxmlformats.org/officeDocument/2006/relationships/image" Target="../media/image2.jpeg"/><Relationship Id="rId16" Type="http://schemas.openxmlformats.org/officeDocument/2006/relationships/image" Target="../media/image15.png"/><Relationship Id="rId20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24" Type="http://schemas.openxmlformats.org/officeDocument/2006/relationships/image" Target="../media/image46.jpeg"/><Relationship Id="rId5" Type="http://schemas.openxmlformats.org/officeDocument/2006/relationships/image" Target="../media/image5.jpg"/><Relationship Id="rId15" Type="http://schemas.microsoft.com/office/2007/relationships/hdphoto" Target="../media/hdphoto2.wdp"/><Relationship Id="rId23" Type="http://schemas.openxmlformats.org/officeDocument/2006/relationships/image" Target="../media/image45.jpeg"/><Relationship Id="rId10" Type="http://schemas.openxmlformats.org/officeDocument/2006/relationships/image" Target="../media/image9.png"/><Relationship Id="rId19" Type="http://schemas.openxmlformats.org/officeDocument/2006/relationships/image" Target="../media/image14.png"/><Relationship Id="rId4" Type="http://schemas.openxmlformats.org/officeDocument/2006/relationships/image" Target="../media/image4.jpe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44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2.png"/><Relationship Id="rId18" Type="http://schemas.openxmlformats.org/officeDocument/2006/relationships/image" Target="../media/image21.png"/><Relationship Id="rId3" Type="http://schemas.openxmlformats.org/officeDocument/2006/relationships/image" Target="../media/image3.png"/><Relationship Id="rId21" Type="http://schemas.openxmlformats.org/officeDocument/2006/relationships/image" Target="../media/image48.jpeg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17" Type="http://schemas.microsoft.com/office/2007/relationships/hdphoto" Target="../media/hdphoto3.wdp"/><Relationship Id="rId2" Type="http://schemas.openxmlformats.org/officeDocument/2006/relationships/image" Target="../media/image2.jpeg"/><Relationship Id="rId16" Type="http://schemas.openxmlformats.org/officeDocument/2006/relationships/image" Target="../media/image15.png"/><Relationship Id="rId20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24" Type="http://schemas.openxmlformats.org/officeDocument/2006/relationships/image" Target="../media/image51.jpeg"/><Relationship Id="rId5" Type="http://schemas.openxmlformats.org/officeDocument/2006/relationships/image" Target="../media/image5.jpg"/><Relationship Id="rId15" Type="http://schemas.microsoft.com/office/2007/relationships/hdphoto" Target="../media/hdphoto2.wdp"/><Relationship Id="rId23" Type="http://schemas.openxmlformats.org/officeDocument/2006/relationships/image" Target="../media/image50.jpeg"/><Relationship Id="rId10" Type="http://schemas.openxmlformats.org/officeDocument/2006/relationships/image" Target="../media/image9.png"/><Relationship Id="rId19" Type="http://schemas.openxmlformats.org/officeDocument/2006/relationships/image" Target="../media/image14.png"/><Relationship Id="rId4" Type="http://schemas.openxmlformats.org/officeDocument/2006/relationships/image" Target="../media/image4.jpe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49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2.png"/><Relationship Id="rId18" Type="http://schemas.openxmlformats.org/officeDocument/2006/relationships/image" Target="../media/image21.png"/><Relationship Id="rId3" Type="http://schemas.openxmlformats.org/officeDocument/2006/relationships/image" Target="../media/image3.png"/><Relationship Id="rId21" Type="http://schemas.openxmlformats.org/officeDocument/2006/relationships/image" Target="../media/image53.jpeg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17" Type="http://schemas.microsoft.com/office/2007/relationships/hdphoto" Target="../media/hdphoto3.wdp"/><Relationship Id="rId2" Type="http://schemas.openxmlformats.org/officeDocument/2006/relationships/image" Target="../media/image2.jpeg"/><Relationship Id="rId16" Type="http://schemas.openxmlformats.org/officeDocument/2006/relationships/image" Target="../media/image15.png"/><Relationship Id="rId20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24" Type="http://schemas.openxmlformats.org/officeDocument/2006/relationships/image" Target="../media/image56.jpeg"/><Relationship Id="rId5" Type="http://schemas.openxmlformats.org/officeDocument/2006/relationships/image" Target="../media/image5.jpg"/><Relationship Id="rId15" Type="http://schemas.microsoft.com/office/2007/relationships/hdphoto" Target="../media/hdphoto2.wdp"/><Relationship Id="rId23" Type="http://schemas.openxmlformats.org/officeDocument/2006/relationships/image" Target="../media/image55.jpeg"/><Relationship Id="rId10" Type="http://schemas.openxmlformats.org/officeDocument/2006/relationships/image" Target="../media/image9.png"/><Relationship Id="rId19" Type="http://schemas.openxmlformats.org/officeDocument/2006/relationships/image" Target="../media/image14.png"/><Relationship Id="rId4" Type="http://schemas.openxmlformats.org/officeDocument/2006/relationships/image" Target="../media/image4.jpe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54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2.png"/><Relationship Id="rId18" Type="http://schemas.openxmlformats.org/officeDocument/2006/relationships/image" Target="../media/image21.png"/><Relationship Id="rId3" Type="http://schemas.openxmlformats.org/officeDocument/2006/relationships/image" Target="../media/image3.png"/><Relationship Id="rId21" Type="http://schemas.openxmlformats.org/officeDocument/2006/relationships/image" Target="../media/image58.jpeg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17" Type="http://schemas.microsoft.com/office/2007/relationships/hdphoto" Target="../media/hdphoto3.wdp"/><Relationship Id="rId2" Type="http://schemas.openxmlformats.org/officeDocument/2006/relationships/image" Target="../media/image2.jpeg"/><Relationship Id="rId16" Type="http://schemas.openxmlformats.org/officeDocument/2006/relationships/image" Target="../media/image15.png"/><Relationship Id="rId20" Type="http://schemas.openxmlformats.org/officeDocument/2006/relationships/image" Target="../media/image5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24" Type="http://schemas.openxmlformats.org/officeDocument/2006/relationships/image" Target="../media/image61.jpeg"/><Relationship Id="rId5" Type="http://schemas.openxmlformats.org/officeDocument/2006/relationships/image" Target="../media/image5.jpg"/><Relationship Id="rId15" Type="http://schemas.microsoft.com/office/2007/relationships/hdphoto" Target="../media/hdphoto2.wdp"/><Relationship Id="rId23" Type="http://schemas.openxmlformats.org/officeDocument/2006/relationships/image" Target="../media/image60.jpeg"/><Relationship Id="rId10" Type="http://schemas.openxmlformats.org/officeDocument/2006/relationships/image" Target="../media/image9.png"/><Relationship Id="rId19" Type="http://schemas.openxmlformats.org/officeDocument/2006/relationships/image" Target="../media/image14.png"/><Relationship Id="rId4" Type="http://schemas.openxmlformats.org/officeDocument/2006/relationships/image" Target="../media/image4.jpe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5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สี่เหลี่ยมผืนผ้า 64">
            <a:extLst>
              <a:ext uri="{FF2B5EF4-FFF2-40B4-BE49-F238E27FC236}">
                <a16:creationId xmlns:a16="http://schemas.microsoft.com/office/drawing/2014/main" id="{1E8BAE0B-388C-494E-A334-6F7A8F927433}"/>
              </a:ext>
            </a:extLst>
          </p:cNvPr>
          <p:cNvSpPr/>
          <p:nvPr/>
        </p:nvSpPr>
        <p:spPr>
          <a:xfrm>
            <a:off x="139292" y="4241784"/>
            <a:ext cx="2819177" cy="540360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/>
              <a:t>จุดประสงค์	1. ศึกษาเรื่องอากาศ ณ อุณหภูมิต่างๆ</a:t>
            </a:r>
          </a:p>
          <a:p>
            <a:pPr algn="ctr"/>
            <a:r>
              <a:rPr lang="th-TH" dirty="0"/>
              <a:t>		2. เด็กเกิดทักษะกระบวนการเรียนรู้ทางวิทยาศาสตร์</a:t>
            </a:r>
          </a:p>
        </p:txBody>
      </p:sp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id="{C61FEB89-2935-4B2F-A260-D27E4CE98EDA}"/>
              </a:ext>
            </a:extLst>
          </p:cNvPr>
          <p:cNvSpPr/>
          <p:nvPr/>
        </p:nvSpPr>
        <p:spPr>
          <a:xfrm>
            <a:off x="0" y="-120642"/>
            <a:ext cx="6858000" cy="20065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1EEE0BEF-0B67-4785-AFB8-030DFB30C0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573" b="850"/>
          <a:stretch/>
        </p:blipFill>
        <p:spPr>
          <a:xfrm>
            <a:off x="19658" y="277014"/>
            <a:ext cx="1197318" cy="1168763"/>
          </a:xfrm>
          <a:prstGeom prst="ellipse">
            <a:avLst/>
          </a:prstGeom>
          <a:ln w="12700">
            <a:noFill/>
            <a:prstDash val="solid"/>
          </a:ln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33BD6739-F91C-4733-9192-780303C834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1" t="10601" b="8569"/>
          <a:stretch/>
        </p:blipFill>
        <p:spPr>
          <a:xfrm>
            <a:off x="1028578" y="0"/>
            <a:ext cx="5829422" cy="1722793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1547175E-FB9C-4623-93CC-41EE399836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630" y="260614"/>
            <a:ext cx="1096667" cy="1168763"/>
          </a:xfrm>
          <a:prstGeom prst="ellipse">
            <a:avLst/>
          </a:prstGeom>
        </p:spPr>
      </p:pic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7F880FFD-52E7-4AA7-93A4-11FF31092A8B}"/>
              </a:ext>
            </a:extLst>
          </p:cNvPr>
          <p:cNvSpPr/>
          <p:nvPr/>
        </p:nvSpPr>
        <p:spPr>
          <a:xfrm>
            <a:off x="2020878" y="310113"/>
            <a:ext cx="474567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400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กิจกรรมการทดลอง</a:t>
            </a:r>
          </a:p>
        </p:txBody>
      </p:sp>
      <p:sp>
        <p:nvSpPr>
          <p:cNvPr id="10" name="สี่เหลี่ยมผืนผ้า 9">
            <a:extLst>
              <a:ext uri="{FF2B5EF4-FFF2-40B4-BE49-F238E27FC236}">
                <a16:creationId xmlns:a16="http://schemas.microsoft.com/office/drawing/2014/main" id="{4FC6488C-715E-4680-A8A7-8402F29C7B18}"/>
              </a:ext>
            </a:extLst>
          </p:cNvPr>
          <p:cNvSpPr/>
          <p:nvPr/>
        </p:nvSpPr>
        <p:spPr>
          <a:xfrm>
            <a:off x="2046216" y="791840"/>
            <a:ext cx="474567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40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บ้านนักวิทยาศาสตร์น้อย</a:t>
            </a:r>
          </a:p>
        </p:txBody>
      </p:sp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87C6DC52-6558-46E5-8888-26FB781CFA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683" y="-62453"/>
            <a:ext cx="1346534" cy="490523"/>
          </a:xfrm>
          <a:prstGeom prst="rect">
            <a:avLst/>
          </a:prstGeom>
        </p:spPr>
      </p:pic>
      <p:sp>
        <p:nvSpPr>
          <p:cNvPr id="14" name="สี่เหลี่ยมผืนผ้า 13">
            <a:extLst>
              <a:ext uri="{FF2B5EF4-FFF2-40B4-BE49-F238E27FC236}">
                <a16:creationId xmlns:a16="http://schemas.microsoft.com/office/drawing/2014/main" id="{B93BBA35-2CF8-4007-BD8B-A30597756CC8}"/>
              </a:ext>
            </a:extLst>
          </p:cNvPr>
          <p:cNvSpPr/>
          <p:nvPr/>
        </p:nvSpPr>
        <p:spPr>
          <a:xfrm>
            <a:off x="2107431" y="1316289"/>
            <a:ext cx="474567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240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โรงเรียนชุมชนสามพร้าว </a:t>
            </a:r>
            <a:r>
              <a:rPr lang="th-TH" sz="2400" b="1" dirty="0" err="1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สพ</a:t>
            </a:r>
            <a:r>
              <a:rPr lang="th-TH" sz="240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ป.อุดรธานี เขต </a:t>
            </a:r>
            <a:r>
              <a:rPr lang="en-US" sz="240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1</a:t>
            </a:r>
            <a:endParaRPr lang="th-TH" sz="2400" b="1" dirty="0">
              <a:ln w="18415" cmpd="sng">
                <a:noFill/>
                <a:prstDash val="solid"/>
              </a:ln>
              <a:solidFill>
                <a:sysClr val="windowText" lastClr="00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Mali Grade 6" panose="02000506000000020004" pitchFamily="2" charset="-34"/>
              <a:cs typeface="+mj-cs"/>
            </a:endParaRPr>
          </a:p>
        </p:txBody>
      </p:sp>
      <p:sp>
        <p:nvSpPr>
          <p:cNvPr id="15" name="สี่เหลี่ยมผืนผ้า 14">
            <a:extLst>
              <a:ext uri="{FF2B5EF4-FFF2-40B4-BE49-F238E27FC236}">
                <a16:creationId xmlns:a16="http://schemas.microsoft.com/office/drawing/2014/main" id="{E71964C9-741A-41BE-A387-AFF80689FCD3}"/>
              </a:ext>
            </a:extLst>
          </p:cNvPr>
          <p:cNvSpPr/>
          <p:nvPr/>
        </p:nvSpPr>
        <p:spPr>
          <a:xfrm>
            <a:off x="0" y="1843434"/>
            <a:ext cx="6857999" cy="76906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4273DE9C-EC68-48C7-BF15-6EEF37255F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44" y="1777203"/>
            <a:ext cx="632197" cy="856192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8" name="Picture 4" descr="👉👉#แจกฟรี &quot;กรอบข้อความลายไทย&quot;... - สื่อสร้างสรรค์เพื่อการศึกษา by ครูก้อย  | Facebook">
            <a:extLst>
              <a:ext uri="{FF2B5EF4-FFF2-40B4-BE49-F238E27FC236}">
                <a16:creationId xmlns:a16="http://schemas.microsoft.com/office/drawing/2014/main" id="{D882A128-D81F-4622-ABB8-564595B6F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53" b="89209" l="4408" r="94215">
                        <a14:foregroundMark x1="17906" y1="41727" x2="17906" y2="41727"/>
                        <a14:foregroundMark x1="8815" y1="67626" x2="4408" y2="50360"/>
                        <a14:foregroundMark x1="89256" y1="30216" x2="90358" y2="64748"/>
                        <a14:foregroundMark x1="93939" y1="43165" x2="94215" y2="57554"/>
                        <a14:foregroundMark x1="78788" y1="47482" x2="11295" y2="43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3" y="2390323"/>
            <a:ext cx="1118741" cy="49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สี่เหลี่ยมผืนผ้า 25">
            <a:extLst>
              <a:ext uri="{FF2B5EF4-FFF2-40B4-BE49-F238E27FC236}">
                <a16:creationId xmlns:a16="http://schemas.microsoft.com/office/drawing/2014/main" id="{55850C5D-94BC-4DC7-93AD-C5BD39FD02D2}"/>
              </a:ext>
            </a:extLst>
          </p:cNvPr>
          <p:cNvSpPr/>
          <p:nvPr/>
        </p:nvSpPr>
        <p:spPr>
          <a:xfrm>
            <a:off x="68404" y="2432471"/>
            <a:ext cx="1135187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น.ส.สุวน</a:t>
            </a:r>
            <a:r>
              <a:rPr lang="th-TH" sz="1050" b="1" dirty="0" err="1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ันต์</a:t>
            </a:r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  ศรีรักษา</a:t>
            </a:r>
          </a:p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ครูประจำชั้น อนุบาล </a:t>
            </a:r>
            <a:r>
              <a:rPr lang="en-US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2/1</a:t>
            </a:r>
            <a:endParaRPr lang="th-TH" sz="1050" b="1" dirty="0">
              <a:ln w="18415" cmpd="sng">
                <a:noFill/>
                <a:prstDash val="solid"/>
              </a:ln>
              <a:solidFill>
                <a:sysClr val="windowText" lastClr="00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39" name="รูปภาพ 38">
            <a:extLst>
              <a:ext uri="{FF2B5EF4-FFF2-40B4-BE49-F238E27FC236}">
                <a16:creationId xmlns:a16="http://schemas.microsoft.com/office/drawing/2014/main" id="{473FA82F-CF35-4405-8637-6623C335FB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237" y="1725983"/>
            <a:ext cx="755891" cy="93980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1" name="รูปภาพ 40">
            <a:extLst>
              <a:ext uri="{FF2B5EF4-FFF2-40B4-BE49-F238E27FC236}">
                <a16:creationId xmlns:a16="http://schemas.microsoft.com/office/drawing/2014/main" id="{1837223A-F46A-4CB7-AE64-8744A819412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377" y="1747439"/>
            <a:ext cx="755890" cy="878334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3" name="รูปภาพ 42">
            <a:extLst>
              <a:ext uri="{FF2B5EF4-FFF2-40B4-BE49-F238E27FC236}">
                <a16:creationId xmlns:a16="http://schemas.microsoft.com/office/drawing/2014/main" id="{E8A98F3A-5944-4A68-85E5-025AB7FA538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216" y="1758248"/>
            <a:ext cx="660453" cy="844244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5" name="รูปภาพ 44">
            <a:extLst>
              <a:ext uri="{FF2B5EF4-FFF2-40B4-BE49-F238E27FC236}">
                <a16:creationId xmlns:a16="http://schemas.microsoft.com/office/drawing/2014/main" id="{C2F6A488-9248-48E1-9939-E0FEAD81F91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641" y="1770420"/>
            <a:ext cx="702746" cy="828019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7" name="รูปภาพ 46">
            <a:extLst>
              <a:ext uri="{FF2B5EF4-FFF2-40B4-BE49-F238E27FC236}">
                <a16:creationId xmlns:a16="http://schemas.microsoft.com/office/drawing/2014/main" id="{DC6EFBEA-879D-4E65-8A27-119E9E4FF65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667" y="1752304"/>
            <a:ext cx="692351" cy="94308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8" name="Picture 4" descr="👉👉#แจกฟรี &quot;กรอบข้อความลายไทย&quot;... - สื่อสร้างสรรค์เพื่อการศึกษา by ครูก้อย  | Facebook">
            <a:extLst>
              <a:ext uri="{FF2B5EF4-FFF2-40B4-BE49-F238E27FC236}">
                <a16:creationId xmlns:a16="http://schemas.microsoft.com/office/drawing/2014/main" id="{B9978C00-31BF-4D53-BBAE-5C610CB8D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53" b="89209" l="4408" r="94215">
                        <a14:foregroundMark x1="17906" y1="41727" x2="17906" y2="41727"/>
                        <a14:foregroundMark x1="8815" y1="67626" x2="4408" y2="50360"/>
                        <a14:foregroundMark x1="89256" y1="30216" x2="90358" y2="64748"/>
                        <a14:foregroundMark x1="93939" y1="43165" x2="94215" y2="57554"/>
                        <a14:foregroundMark x1="78788" y1="47482" x2="11295" y2="43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959" y="2383498"/>
            <a:ext cx="1219144" cy="49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สี่เหลี่ยมผืนผ้า 48">
            <a:extLst>
              <a:ext uri="{FF2B5EF4-FFF2-40B4-BE49-F238E27FC236}">
                <a16:creationId xmlns:a16="http://schemas.microsoft.com/office/drawing/2014/main" id="{C7D35A22-D4BB-494E-BAA3-B4DE0A8919EC}"/>
              </a:ext>
            </a:extLst>
          </p:cNvPr>
          <p:cNvSpPr/>
          <p:nvPr/>
        </p:nvSpPr>
        <p:spPr>
          <a:xfrm>
            <a:off x="1180886" y="2441916"/>
            <a:ext cx="1135187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น.ส.วิไลภรณ์  เบอร์ไชสงค์</a:t>
            </a:r>
          </a:p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ครูประจำชั้น อนุบาล </a:t>
            </a:r>
            <a:r>
              <a:rPr lang="en-US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2/2</a:t>
            </a:r>
            <a:endParaRPr lang="th-TH" sz="1050" b="1" dirty="0">
              <a:ln w="18415" cmpd="sng">
                <a:noFill/>
                <a:prstDash val="solid"/>
              </a:ln>
              <a:solidFill>
                <a:sysClr val="windowText" lastClr="00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0" name="Picture 4" descr="👉👉#แจกฟรี &quot;กรอบข้อความลายไทย&quot;... - สื่อสร้างสรรค์เพื่อการศึกษา by ครูก้อย  | Facebook">
            <a:extLst>
              <a:ext uri="{FF2B5EF4-FFF2-40B4-BE49-F238E27FC236}">
                <a16:creationId xmlns:a16="http://schemas.microsoft.com/office/drawing/2014/main" id="{5D66402B-36DF-4567-91FE-A482B170C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53" b="89209" l="4408" r="94215">
                        <a14:foregroundMark x1="17906" y1="41727" x2="17906" y2="41727"/>
                        <a14:foregroundMark x1="8815" y1="67626" x2="4408" y2="50360"/>
                        <a14:foregroundMark x1="89256" y1="30216" x2="90358" y2="64748"/>
                        <a14:foregroundMark x1="93939" y1="43165" x2="94215" y2="57554"/>
                        <a14:foregroundMark x1="78788" y1="47482" x2="11295" y2="43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948" y="2383498"/>
            <a:ext cx="1113167" cy="49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สี่เหลี่ยมผืนผ้า 50">
            <a:extLst>
              <a:ext uri="{FF2B5EF4-FFF2-40B4-BE49-F238E27FC236}">
                <a16:creationId xmlns:a16="http://schemas.microsoft.com/office/drawing/2014/main" id="{7E56735D-7C5D-4B53-9CF4-AF8E28F026D1}"/>
              </a:ext>
            </a:extLst>
          </p:cNvPr>
          <p:cNvSpPr/>
          <p:nvPr/>
        </p:nvSpPr>
        <p:spPr>
          <a:xfrm>
            <a:off x="2332856" y="2432503"/>
            <a:ext cx="1103259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นางสงัด  อินยาศรี</a:t>
            </a:r>
          </a:p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ครูประจำชั้น อนุบาล </a:t>
            </a:r>
            <a:r>
              <a:rPr lang="en-US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2/3</a:t>
            </a:r>
            <a:endParaRPr lang="th-TH" sz="1050" b="1" dirty="0">
              <a:ln w="18415" cmpd="sng">
                <a:noFill/>
                <a:prstDash val="solid"/>
              </a:ln>
              <a:solidFill>
                <a:sysClr val="windowText" lastClr="00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2" name="Picture 4" descr="👉👉#แจกฟรี &quot;กรอบข้อความลายไทย&quot;... - สื่อสร้างสรรค์เพื่อการศึกษา by ครูก้อย  | Facebook">
            <a:extLst>
              <a:ext uri="{FF2B5EF4-FFF2-40B4-BE49-F238E27FC236}">
                <a16:creationId xmlns:a16="http://schemas.microsoft.com/office/drawing/2014/main" id="{C6133687-7839-4BDC-9761-BCE20073A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53" b="89209" l="4408" r="94215">
                        <a14:foregroundMark x1="17906" y1="41727" x2="17906" y2="41727"/>
                        <a14:foregroundMark x1="8815" y1="67626" x2="4408" y2="50360"/>
                        <a14:foregroundMark x1="89256" y1="30216" x2="90358" y2="64748"/>
                        <a14:foregroundMark x1="93939" y1="43165" x2="94215" y2="57554"/>
                        <a14:foregroundMark x1="78788" y1="47482" x2="11295" y2="43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061" y="2378014"/>
            <a:ext cx="1191853" cy="49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สี่เหลี่ยมผืนผ้า 52">
            <a:extLst>
              <a:ext uri="{FF2B5EF4-FFF2-40B4-BE49-F238E27FC236}">
                <a16:creationId xmlns:a16="http://schemas.microsoft.com/office/drawing/2014/main" id="{FAC792BF-FBF4-4742-A7EF-B818E3A7CE87}"/>
              </a:ext>
            </a:extLst>
          </p:cNvPr>
          <p:cNvSpPr/>
          <p:nvPr/>
        </p:nvSpPr>
        <p:spPr>
          <a:xfrm>
            <a:off x="3436004" y="2419653"/>
            <a:ext cx="1103259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น.ส.อมรรัตน์  พันธ์นพ</a:t>
            </a:r>
          </a:p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ครูประจำชั้น อนุบาล </a:t>
            </a:r>
            <a:r>
              <a:rPr lang="en-US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3/1</a:t>
            </a:r>
            <a:endParaRPr lang="th-TH" sz="1050" b="1" dirty="0">
              <a:ln w="18415" cmpd="sng">
                <a:noFill/>
                <a:prstDash val="solid"/>
              </a:ln>
              <a:solidFill>
                <a:sysClr val="windowText" lastClr="00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4" name="Picture 4" descr="👉👉#แจกฟรี &quot;กรอบข้อความลายไทย&quot;... - สื่อสร้างสรรค์เพื่อการศึกษา by ครูก้อย  | Facebook">
            <a:extLst>
              <a:ext uri="{FF2B5EF4-FFF2-40B4-BE49-F238E27FC236}">
                <a16:creationId xmlns:a16="http://schemas.microsoft.com/office/drawing/2014/main" id="{064C0A86-567C-4195-BE42-8420B084B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53" b="89209" l="4408" r="94215">
                        <a14:foregroundMark x1="17906" y1="41727" x2="17906" y2="41727"/>
                        <a14:foregroundMark x1="8815" y1="67626" x2="4408" y2="50360"/>
                        <a14:foregroundMark x1="89256" y1="30216" x2="90358" y2="64748"/>
                        <a14:foregroundMark x1="93939" y1="43165" x2="94215" y2="57554"/>
                        <a14:foregroundMark x1="78788" y1="47482" x2="11295" y2="43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695" y="2375876"/>
            <a:ext cx="1169228" cy="49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สี่เหลี่ยมผืนผ้า 54">
            <a:extLst>
              <a:ext uri="{FF2B5EF4-FFF2-40B4-BE49-F238E27FC236}">
                <a16:creationId xmlns:a16="http://schemas.microsoft.com/office/drawing/2014/main" id="{4336072E-0104-473F-A7B8-9E36E01BEB3E}"/>
              </a:ext>
            </a:extLst>
          </p:cNvPr>
          <p:cNvSpPr/>
          <p:nvPr/>
        </p:nvSpPr>
        <p:spPr>
          <a:xfrm>
            <a:off x="4555104" y="2432810"/>
            <a:ext cx="1135187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นางสุพรรณี  ใยปางแก้ว</a:t>
            </a:r>
          </a:p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ครูประจำชั้น อนุบาล </a:t>
            </a:r>
            <a:r>
              <a:rPr lang="en-US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3/2</a:t>
            </a:r>
            <a:endParaRPr lang="th-TH" sz="1050" b="1" dirty="0">
              <a:ln w="18415" cmpd="sng">
                <a:noFill/>
                <a:prstDash val="solid"/>
              </a:ln>
              <a:solidFill>
                <a:sysClr val="windowText" lastClr="00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6" name="Picture 4" descr="👉👉#แจกฟรี &quot;กรอบข้อความลายไทย&quot;... - สื่อสร้างสรรค์เพื่อการศึกษา by ครูก้อย  | Facebook">
            <a:extLst>
              <a:ext uri="{FF2B5EF4-FFF2-40B4-BE49-F238E27FC236}">
                <a16:creationId xmlns:a16="http://schemas.microsoft.com/office/drawing/2014/main" id="{9B43588C-B5CC-49B2-81C6-AF68DD303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53" b="89209" l="4408" r="94215">
                        <a14:foregroundMark x1="17906" y1="41727" x2="17906" y2="41727"/>
                        <a14:foregroundMark x1="8815" y1="67626" x2="4408" y2="50360"/>
                        <a14:foregroundMark x1="89256" y1="30216" x2="90358" y2="64748"/>
                        <a14:foregroundMark x1="93939" y1="43165" x2="94215" y2="57554"/>
                        <a14:foregroundMark x1="78788" y1="47482" x2="11295" y2="43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269" y="2389244"/>
            <a:ext cx="1142048" cy="49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สี่เหลี่ยมผืนผ้า 56">
            <a:extLst>
              <a:ext uri="{FF2B5EF4-FFF2-40B4-BE49-F238E27FC236}">
                <a16:creationId xmlns:a16="http://schemas.microsoft.com/office/drawing/2014/main" id="{34C702CC-8A3F-449E-BC55-5F186EAFFA87}"/>
              </a:ext>
            </a:extLst>
          </p:cNvPr>
          <p:cNvSpPr/>
          <p:nvPr/>
        </p:nvSpPr>
        <p:spPr>
          <a:xfrm>
            <a:off x="5656699" y="2428779"/>
            <a:ext cx="1135187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นายณัฐพล  บุตรหิน</a:t>
            </a:r>
          </a:p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ครูประจำชั้น อนุบาล </a:t>
            </a:r>
            <a:r>
              <a:rPr lang="en-US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3/3</a:t>
            </a:r>
            <a:endParaRPr lang="th-TH" sz="1050" b="1" dirty="0">
              <a:ln w="18415" cmpd="sng">
                <a:noFill/>
                <a:prstDash val="solid"/>
              </a:ln>
              <a:solidFill>
                <a:sysClr val="windowText" lastClr="00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8" name="Picture 16" descr="กล่องข้อความสีเหลือง | การออกแบบปกหนังสือ, กระดาษเขียน, สมุดออร์แกไนเซอร์">
            <a:extLst>
              <a:ext uri="{FF2B5EF4-FFF2-40B4-BE49-F238E27FC236}">
                <a16:creationId xmlns:a16="http://schemas.microsoft.com/office/drawing/2014/main" id="{31740EE4-9A9D-43ED-A67C-1002CB4E0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6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976" y="2218484"/>
            <a:ext cx="4748896" cy="1872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เคมีวิทยาศาสตร์เด็กวิทยาศาสตร์, พื้นที่, ลูกบอล png | PNGEgg">
            <a:extLst>
              <a:ext uri="{FF2B5EF4-FFF2-40B4-BE49-F238E27FC236}">
                <a16:creationId xmlns:a16="http://schemas.microsoft.com/office/drawing/2014/main" id="{BC4D21AC-D993-42A5-98B8-70B37D2917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8231" b="93170" l="4889" r="46000">
                        <a14:foregroundMark x1="46111" y1="51138" x2="46111" y2="51138"/>
                        <a14:foregroundMark x1="31556" y1="8406" x2="31556" y2="8406"/>
                        <a14:foregroundMark x1="11222" y1="51138" x2="11222" y2="51138"/>
                        <a14:foregroundMark x1="27333" y1="85114" x2="27333" y2="85114"/>
                        <a14:foregroundMark x1="33667" y1="84063" x2="33667" y2="93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812"/>
          <a:stretch/>
        </p:blipFill>
        <p:spPr bwMode="auto">
          <a:xfrm>
            <a:off x="2474238" y="8967109"/>
            <a:ext cx="699630" cy="902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สี่เหลี่ยมผืนผ้า 61">
            <a:extLst>
              <a:ext uri="{FF2B5EF4-FFF2-40B4-BE49-F238E27FC236}">
                <a16:creationId xmlns:a16="http://schemas.microsoft.com/office/drawing/2014/main" id="{979D5B22-DF61-4FA9-ADB2-84601FA6E4B5}"/>
              </a:ext>
            </a:extLst>
          </p:cNvPr>
          <p:cNvSpPr/>
          <p:nvPr/>
        </p:nvSpPr>
        <p:spPr>
          <a:xfrm>
            <a:off x="466173" y="2868536"/>
            <a:ext cx="541538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28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กิจกรรมที่  1 ปั๊มขวดและลิฟต์เทียน</a:t>
            </a:r>
          </a:p>
        </p:txBody>
      </p:sp>
      <p:sp>
        <p:nvSpPr>
          <p:cNvPr id="60" name="สี่เหลี่ยมผืนผ้า 59">
            <a:extLst>
              <a:ext uri="{FF2B5EF4-FFF2-40B4-BE49-F238E27FC236}">
                <a16:creationId xmlns:a16="http://schemas.microsoft.com/office/drawing/2014/main" id="{AFE87724-C82D-47D6-A7C5-4A0B73A220EF}"/>
              </a:ext>
            </a:extLst>
          </p:cNvPr>
          <p:cNvSpPr/>
          <p:nvPr/>
        </p:nvSpPr>
        <p:spPr>
          <a:xfrm>
            <a:off x="635997" y="3463803"/>
            <a:ext cx="6129907" cy="70788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/>
              <a:t>จุดประสงค์	1. ศึกษาเรื่องอากาศ ณ อุณหภูมิต่างๆ</a:t>
            </a:r>
          </a:p>
          <a:p>
            <a:pPr algn="ctr"/>
            <a:r>
              <a:rPr lang="th-TH" dirty="0"/>
              <a:t>		2. เด็กเกิดทักษะกระบวนการเรียนรู้ทางวิทยาศาสตร์</a:t>
            </a:r>
          </a:p>
        </p:txBody>
      </p:sp>
      <p:pic>
        <p:nvPicPr>
          <p:cNvPr id="1026" name="Picture 2" descr="เคมีวิทยาศาสตร์เด็กวิทยาศาสตร์, พื้นที่, ลูกบอล png | PNGEgg">
            <a:extLst>
              <a:ext uri="{FF2B5EF4-FFF2-40B4-BE49-F238E27FC236}">
                <a16:creationId xmlns:a16="http://schemas.microsoft.com/office/drawing/2014/main" id="{FC2A3F82-F7EE-4C63-92F9-E12BF08FB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678" b="97198" l="10000" r="90778">
                        <a14:foregroundMark x1="65444" y1="4378" x2="65444" y2="4378"/>
                        <a14:foregroundMark x1="69444" y1="22417" x2="69444" y2="22417"/>
                        <a14:foregroundMark x1="75111" y1="22067" x2="75111" y2="22067"/>
                        <a14:foregroundMark x1="90778" y1="29772" x2="90778" y2="29772"/>
                        <a14:foregroundMark x1="88667" y1="16988" x2="88667" y2="16988"/>
                        <a14:foregroundMark x1="88667" y1="29072" x2="88667" y2="29072"/>
                        <a14:foregroundMark x1="66889" y1="31699" x2="70444" y2="55692"/>
                        <a14:foregroundMark x1="70444" y1="55692" x2="72000" y2="61821"/>
                        <a14:foregroundMark x1="70222" y1="16637" x2="65889" y2="28196"/>
                        <a14:foregroundMark x1="65889" y1="28196" x2="65778" y2="28371"/>
                        <a14:foregroundMark x1="88444" y1="29422" x2="89333" y2="37653"/>
                        <a14:foregroundMark x1="67556" y1="88441" x2="74111" y2="91769"/>
                        <a14:foregroundMark x1="62667" y1="96848" x2="58444" y2="97373"/>
                        <a14:foregroundMark x1="70000" y1="3678" x2="70000" y2="36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3357" y="3012103"/>
            <a:ext cx="2021299" cy="1282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สี่เหลี่ยมผืนผ้า 63">
            <a:extLst>
              <a:ext uri="{FF2B5EF4-FFF2-40B4-BE49-F238E27FC236}">
                <a16:creationId xmlns:a16="http://schemas.microsoft.com/office/drawing/2014/main" id="{701AAEDF-F8BE-4AB2-A170-FE853F3D73AD}"/>
              </a:ext>
            </a:extLst>
          </p:cNvPr>
          <p:cNvSpPr/>
          <p:nvPr/>
        </p:nvSpPr>
        <p:spPr>
          <a:xfrm>
            <a:off x="635997" y="3438264"/>
            <a:ext cx="629804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th-TH" sz="2000" b="1" dirty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จุดประสงค์	</a:t>
            </a:r>
          </a:p>
          <a:p>
            <a:r>
              <a:rPr lang="th-TH" sz="20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1. ศึกษาเรื่องอากาศ ณ อุณหภูมิต่างๆ  2. เด็กเกิดทักษะกระบวนการเรียนรู้ทางวิทยาศาสตร์</a:t>
            </a:r>
          </a:p>
        </p:txBody>
      </p:sp>
      <p:sp>
        <p:nvSpPr>
          <p:cNvPr id="66" name="สี่เหลี่ยมผืนผ้า 65">
            <a:extLst>
              <a:ext uri="{FF2B5EF4-FFF2-40B4-BE49-F238E27FC236}">
                <a16:creationId xmlns:a16="http://schemas.microsoft.com/office/drawing/2014/main" id="{EEB5D8F9-4AD6-49FF-A936-C715C76C391B}"/>
              </a:ext>
            </a:extLst>
          </p:cNvPr>
          <p:cNvSpPr/>
          <p:nvPr/>
        </p:nvSpPr>
        <p:spPr>
          <a:xfrm>
            <a:off x="139291" y="4394493"/>
            <a:ext cx="2819177" cy="51090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th-TH" sz="2000" b="1" dirty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ผลที่เกิดกับเด็ก	</a:t>
            </a:r>
          </a:p>
          <a:p>
            <a:r>
              <a:rPr lang="th-TH" sz="1600" b="1" dirty="0">
                <a:ln w="1841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1. ผลที่เกิดตามวัตถุประสงค์</a:t>
            </a:r>
          </a:p>
          <a:p>
            <a:r>
              <a:rPr lang="th-TH" sz="16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 </a:t>
            </a:r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1.1 เด็กมีความรู้ความเข้าใจ เรื่องอากาศ ณ อุณหภูมิต่างๆมากขึ้น</a:t>
            </a:r>
            <a:endParaRPr lang="th-TH" sz="1600" b="1" dirty="0">
              <a:ln w="18415" cmpd="sng">
                <a:noFill/>
                <a:prstDash val="solid"/>
              </a:ln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Mali Grade 6" panose="02000506000000020004" pitchFamily="2" charset="-34"/>
              <a:cs typeface="+mj-cs"/>
            </a:endParaRPr>
          </a:p>
          <a:p>
            <a:r>
              <a:rPr lang="th-TH" sz="16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  </a:t>
            </a:r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1.2 เด็กเกิดทักษะกระบวนการเรียนรู้ทางวิทยาศาสตร์ </a:t>
            </a:r>
            <a:endParaRPr lang="th-TH" sz="1600" b="1" dirty="0">
              <a:ln w="18415" cmpd="sng">
                <a:noFill/>
                <a:prstDash val="solid"/>
              </a:ln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Mali Grade 6" panose="02000506000000020004" pitchFamily="2" charset="-34"/>
              <a:cs typeface="+mj-cs"/>
            </a:endParaRPr>
          </a:p>
          <a:p>
            <a:r>
              <a:rPr lang="th-TH" sz="1600" b="1" dirty="0">
                <a:ln w="1841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2.พัฒนาการความสามารถพื้นฐานและพัฒนาการของเด็กปฐมวัย</a:t>
            </a:r>
          </a:p>
          <a:p>
            <a:r>
              <a:rPr lang="th-TH" sz="16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 </a:t>
            </a:r>
            <a:r>
              <a:rPr lang="th-TH" sz="1400" b="1" dirty="0">
                <a:ln w="18415" cmpd="sng">
                  <a:noFill/>
                  <a:prstDash val="solid"/>
                </a:ln>
                <a:solidFill>
                  <a:srgbClr val="8238BA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2.1 ด้านการเรียนรู้/ด้านภาษา/สติปัญญา</a:t>
            </a:r>
          </a:p>
          <a:p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 - เด็กสามารถบอก/เล่าวิธีการหาคำตอบของตนเองได้ </a:t>
            </a:r>
          </a:p>
          <a:p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 - เด็กๆได้เรียนรู้เรื่องอากาศ ณ อุณหภูมิต่างๆ</a:t>
            </a:r>
            <a:endParaRPr lang="th-TH" sz="1600" b="1" dirty="0">
              <a:ln w="18415" cmpd="sng">
                <a:noFill/>
                <a:prstDash val="solid"/>
              </a:ln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Mali Grade 6" panose="02000506000000020004" pitchFamily="2" charset="-34"/>
              <a:cs typeface="+mj-cs"/>
            </a:endParaRPr>
          </a:p>
          <a:p>
            <a:r>
              <a:rPr lang="th-TH" sz="1400" b="1" dirty="0">
                <a:ln w="18415" cmpd="sng">
                  <a:noFill/>
                  <a:prstDash val="solid"/>
                </a:ln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 2.2 ด้านสังคม</a:t>
            </a:r>
          </a:p>
          <a:p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 - เด็กรู้จักการปฏิบัติตามข้อตกลงได้</a:t>
            </a:r>
          </a:p>
          <a:p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 - เด็กรู้จักการช่วยเหลือซึ่งกันและกัน</a:t>
            </a:r>
          </a:p>
          <a:p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 </a:t>
            </a:r>
            <a:r>
              <a:rPr lang="th-TH" sz="1400" b="1" dirty="0">
                <a:ln w="18415" cmpd="sng">
                  <a:noFill/>
                  <a:prstDash val="solid"/>
                </a:ln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2.3 ด้านอารมณ์ - จิตใจ</a:t>
            </a:r>
          </a:p>
          <a:p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 - เด็กมีความสนใจและมีสมาธิในการทดลอง</a:t>
            </a:r>
          </a:p>
          <a:p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 - เด็กมีความพึงพอใจในผลงานตนเอง และชื่นชมผลงานคนอื่น</a:t>
            </a:r>
          </a:p>
          <a:p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 </a:t>
            </a:r>
            <a:r>
              <a:rPr lang="th-TH" sz="1400" b="1" dirty="0">
                <a:ln w="18415" cmpd="sng">
                  <a:noFill/>
                  <a:prstDash val="solid"/>
                </a:ln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2.4 ด้านการเคลื่อนไหวร่างกาย</a:t>
            </a:r>
          </a:p>
          <a:p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 - เด็กสามารถนำขวด/แก้ว คว่ำลงบนจานที่มีน้ำสี ได้</a:t>
            </a:r>
          </a:p>
          <a:p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 - เด็กสามารถใช้มือในการวาดภาพระบายสีได้อย่างคล่องแคล่ว</a:t>
            </a:r>
          </a:p>
        </p:txBody>
      </p:sp>
      <p:pic>
        <p:nvPicPr>
          <p:cNvPr id="67" name="รูปภาพ 66">
            <a:extLst>
              <a:ext uri="{FF2B5EF4-FFF2-40B4-BE49-F238E27FC236}">
                <a16:creationId xmlns:a16="http://schemas.microsoft.com/office/drawing/2014/main" id="{B3ECB362-8ABA-4931-B970-9FCB39861450}"/>
              </a:ext>
            </a:extLst>
          </p:cNvPr>
          <p:cNvPicPr/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54435" y="4473472"/>
            <a:ext cx="1617583" cy="1271734"/>
          </a:xfrm>
          <a:prstGeom prst="rect">
            <a:avLst/>
          </a:prstGeom>
          <a:ln w="5715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8" name="รูปภาพ 67">
            <a:extLst>
              <a:ext uri="{FF2B5EF4-FFF2-40B4-BE49-F238E27FC236}">
                <a16:creationId xmlns:a16="http://schemas.microsoft.com/office/drawing/2014/main" id="{8C9B2C95-32C5-444B-A444-F152C016B897}"/>
              </a:ext>
            </a:extLst>
          </p:cNvPr>
          <p:cNvPicPr/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54435" y="5969091"/>
            <a:ext cx="1617583" cy="1248571"/>
          </a:xfrm>
          <a:prstGeom prst="rect">
            <a:avLst/>
          </a:prstGeom>
          <a:ln w="5715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0" name="รูปภาพ 69">
            <a:extLst>
              <a:ext uri="{FF2B5EF4-FFF2-40B4-BE49-F238E27FC236}">
                <a16:creationId xmlns:a16="http://schemas.microsoft.com/office/drawing/2014/main" id="{F81513CC-FCB6-447B-BA0B-375393E48AA3}"/>
              </a:ext>
            </a:extLst>
          </p:cNvPr>
          <p:cNvPicPr/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95308" y="7379576"/>
            <a:ext cx="2519143" cy="1816162"/>
          </a:xfrm>
          <a:prstGeom prst="rect">
            <a:avLst/>
          </a:prstGeom>
          <a:ln w="5715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1" name="รูปภาพ 70">
            <a:extLst>
              <a:ext uri="{FF2B5EF4-FFF2-40B4-BE49-F238E27FC236}">
                <a16:creationId xmlns:a16="http://schemas.microsoft.com/office/drawing/2014/main" id="{8190C9BE-A946-42FA-98F7-82B35A589D50}"/>
              </a:ext>
            </a:extLst>
          </p:cNvPr>
          <p:cNvPicPr/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73868" y="4477208"/>
            <a:ext cx="1581012" cy="1286787"/>
          </a:xfrm>
          <a:prstGeom prst="rect">
            <a:avLst/>
          </a:prstGeom>
          <a:ln w="5715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2" name="รูปภาพ 71">
            <a:extLst>
              <a:ext uri="{FF2B5EF4-FFF2-40B4-BE49-F238E27FC236}">
                <a16:creationId xmlns:a16="http://schemas.microsoft.com/office/drawing/2014/main" id="{80731AE1-5EA5-444D-B75E-D955F65A1D61}"/>
              </a:ext>
            </a:extLst>
          </p:cNvPr>
          <p:cNvPicPr/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97127" y="5990191"/>
            <a:ext cx="1581012" cy="1227472"/>
          </a:xfrm>
          <a:prstGeom prst="rect">
            <a:avLst/>
          </a:prstGeom>
          <a:solidFill>
            <a:srgbClr val="000000">
              <a:shade val="95000"/>
            </a:srgbClr>
          </a:solidFill>
          <a:ln w="57150" cap="sq">
            <a:solidFill>
              <a:srgbClr val="0070C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73" name="รูปภาพ 72">
            <a:extLst>
              <a:ext uri="{FF2B5EF4-FFF2-40B4-BE49-F238E27FC236}">
                <a16:creationId xmlns:a16="http://schemas.microsoft.com/office/drawing/2014/main" id="{F509C238-03EA-4E1D-BB79-A16CCEE471D0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619" y="9114160"/>
            <a:ext cx="673267" cy="673267"/>
          </a:xfrm>
          <a:prstGeom prst="rect">
            <a:avLst/>
          </a:prstGeom>
        </p:spPr>
      </p:pic>
      <p:sp>
        <p:nvSpPr>
          <p:cNvPr id="75" name="สี่เหลี่ยมผืนผ้า 74">
            <a:extLst>
              <a:ext uri="{FF2B5EF4-FFF2-40B4-BE49-F238E27FC236}">
                <a16:creationId xmlns:a16="http://schemas.microsoft.com/office/drawing/2014/main" id="{726A5ECC-1E63-49BF-93AC-A6B8557405DF}"/>
              </a:ext>
            </a:extLst>
          </p:cNvPr>
          <p:cNvSpPr/>
          <p:nvPr/>
        </p:nvSpPr>
        <p:spPr>
          <a:xfrm>
            <a:off x="3213177" y="9278377"/>
            <a:ext cx="2865352" cy="461665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12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โรงเรียนชุมชนสามพร้าว </a:t>
            </a:r>
          </a:p>
          <a:p>
            <a:pPr algn="r"/>
            <a:r>
              <a:rPr lang="th-TH" sz="12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๔๔๖ หมู่ที่ ๒ ตำบลสามพร้าว อำเภอเมือง จังหวัดอุดรธานี ๔๑๐๐๐ </a:t>
            </a:r>
          </a:p>
        </p:txBody>
      </p:sp>
    </p:spTree>
    <p:extLst>
      <p:ext uri="{BB962C8B-B14F-4D97-AF65-F5344CB8AC3E}">
        <p14:creationId xmlns:p14="http://schemas.microsoft.com/office/powerpoint/2010/main" val="3499981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สี่เหลี่ยมผืนผ้า 64">
            <a:extLst>
              <a:ext uri="{FF2B5EF4-FFF2-40B4-BE49-F238E27FC236}">
                <a16:creationId xmlns:a16="http://schemas.microsoft.com/office/drawing/2014/main" id="{1E8BAE0B-388C-494E-A334-6F7A8F927433}"/>
              </a:ext>
            </a:extLst>
          </p:cNvPr>
          <p:cNvSpPr/>
          <p:nvPr/>
        </p:nvSpPr>
        <p:spPr>
          <a:xfrm>
            <a:off x="139292" y="4241783"/>
            <a:ext cx="2819177" cy="434615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/>
              <a:t>จุดประสงค์	1. ศึกษาเรื่องอากาศ ณ อุณหภูมิต่างๆ</a:t>
            </a:r>
          </a:p>
          <a:p>
            <a:pPr algn="ctr"/>
            <a:r>
              <a:rPr lang="th-TH" dirty="0"/>
              <a:t>		2. เด็กเกิดทักษะกระบวนการเรียนรู้ทางวิทยาศาสตร์</a:t>
            </a:r>
          </a:p>
        </p:txBody>
      </p:sp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id="{C61FEB89-2935-4B2F-A260-D27E4CE98EDA}"/>
              </a:ext>
            </a:extLst>
          </p:cNvPr>
          <p:cNvSpPr/>
          <p:nvPr/>
        </p:nvSpPr>
        <p:spPr>
          <a:xfrm>
            <a:off x="0" y="-120642"/>
            <a:ext cx="6858000" cy="20065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1EEE0BEF-0B67-4785-AFB8-030DFB30C0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573" b="850"/>
          <a:stretch/>
        </p:blipFill>
        <p:spPr>
          <a:xfrm>
            <a:off x="19658" y="277014"/>
            <a:ext cx="1197318" cy="1168763"/>
          </a:xfrm>
          <a:prstGeom prst="ellipse">
            <a:avLst/>
          </a:prstGeom>
          <a:ln w="12700">
            <a:noFill/>
            <a:prstDash val="solid"/>
          </a:ln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33BD6739-F91C-4733-9192-780303C834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1" t="10601" b="8569"/>
          <a:stretch/>
        </p:blipFill>
        <p:spPr>
          <a:xfrm>
            <a:off x="1028578" y="0"/>
            <a:ext cx="5829422" cy="1722793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1547175E-FB9C-4623-93CC-41EE399836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630" y="260614"/>
            <a:ext cx="1096667" cy="1168763"/>
          </a:xfrm>
          <a:prstGeom prst="ellipse">
            <a:avLst/>
          </a:prstGeom>
        </p:spPr>
      </p:pic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7F880FFD-52E7-4AA7-93A4-11FF31092A8B}"/>
              </a:ext>
            </a:extLst>
          </p:cNvPr>
          <p:cNvSpPr/>
          <p:nvPr/>
        </p:nvSpPr>
        <p:spPr>
          <a:xfrm>
            <a:off x="2020878" y="310113"/>
            <a:ext cx="474567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400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กิจกรรมการทดลอง</a:t>
            </a:r>
          </a:p>
        </p:txBody>
      </p:sp>
      <p:sp>
        <p:nvSpPr>
          <p:cNvPr id="10" name="สี่เหลี่ยมผืนผ้า 9">
            <a:extLst>
              <a:ext uri="{FF2B5EF4-FFF2-40B4-BE49-F238E27FC236}">
                <a16:creationId xmlns:a16="http://schemas.microsoft.com/office/drawing/2014/main" id="{4FC6488C-715E-4680-A8A7-8402F29C7B18}"/>
              </a:ext>
            </a:extLst>
          </p:cNvPr>
          <p:cNvSpPr/>
          <p:nvPr/>
        </p:nvSpPr>
        <p:spPr>
          <a:xfrm>
            <a:off x="2046216" y="791840"/>
            <a:ext cx="474567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40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บ้านนักวิทยาศาสตร์น้อย</a:t>
            </a:r>
          </a:p>
        </p:txBody>
      </p:sp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87C6DC52-6558-46E5-8888-26FB781CFA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683" y="-62453"/>
            <a:ext cx="1346534" cy="490523"/>
          </a:xfrm>
          <a:prstGeom prst="rect">
            <a:avLst/>
          </a:prstGeom>
        </p:spPr>
      </p:pic>
      <p:sp>
        <p:nvSpPr>
          <p:cNvPr id="14" name="สี่เหลี่ยมผืนผ้า 13">
            <a:extLst>
              <a:ext uri="{FF2B5EF4-FFF2-40B4-BE49-F238E27FC236}">
                <a16:creationId xmlns:a16="http://schemas.microsoft.com/office/drawing/2014/main" id="{B93BBA35-2CF8-4007-BD8B-A30597756CC8}"/>
              </a:ext>
            </a:extLst>
          </p:cNvPr>
          <p:cNvSpPr/>
          <p:nvPr/>
        </p:nvSpPr>
        <p:spPr>
          <a:xfrm>
            <a:off x="2119511" y="1318062"/>
            <a:ext cx="474567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240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โรงเรียนชุมชนสามพร้าว </a:t>
            </a:r>
            <a:r>
              <a:rPr lang="th-TH" sz="2400" b="1" dirty="0" err="1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สพ</a:t>
            </a:r>
            <a:r>
              <a:rPr lang="th-TH" sz="240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ป.อุดรธานี เขต </a:t>
            </a:r>
            <a:r>
              <a:rPr lang="en-US" sz="240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1</a:t>
            </a:r>
            <a:endParaRPr lang="th-TH" sz="2400" b="1" dirty="0">
              <a:ln w="18415" cmpd="sng">
                <a:noFill/>
                <a:prstDash val="solid"/>
              </a:ln>
              <a:solidFill>
                <a:sysClr val="windowText" lastClr="00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Mali Grade 6" panose="02000506000000020004" pitchFamily="2" charset="-34"/>
              <a:cs typeface="+mj-cs"/>
            </a:endParaRPr>
          </a:p>
        </p:txBody>
      </p:sp>
      <p:sp>
        <p:nvSpPr>
          <p:cNvPr id="15" name="สี่เหลี่ยมผืนผ้า 14">
            <a:extLst>
              <a:ext uri="{FF2B5EF4-FFF2-40B4-BE49-F238E27FC236}">
                <a16:creationId xmlns:a16="http://schemas.microsoft.com/office/drawing/2014/main" id="{E71964C9-741A-41BE-A387-AFF80689FCD3}"/>
              </a:ext>
            </a:extLst>
          </p:cNvPr>
          <p:cNvSpPr/>
          <p:nvPr/>
        </p:nvSpPr>
        <p:spPr>
          <a:xfrm>
            <a:off x="0" y="1843434"/>
            <a:ext cx="6857999" cy="76906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4273DE9C-EC68-48C7-BF15-6EEF37255F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44" y="1777203"/>
            <a:ext cx="632197" cy="856192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8" name="Picture 4" descr="👉👉#แจกฟรี &quot;กรอบข้อความลายไทย&quot;... - สื่อสร้างสรรค์เพื่อการศึกษา by ครูก้อย  | Facebook">
            <a:extLst>
              <a:ext uri="{FF2B5EF4-FFF2-40B4-BE49-F238E27FC236}">
                <a16:creationId xmlns:a16="http://schemas.microsoft.com/office/drawing/2014/main" id="{D882A128-D81F-4622-ABB8-564595B6F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53" b="89209" l="4408" r="94215">
                        <a14:foregroundMark x1="17906" y1="41727" x2="17906" y2="41727"/>
                        <a14:foregroundMark x1="8815" y1="67626" x2="4408" y2="50360"/>
                        <a14:foregroundMark x1="89256" y1="30216" x2="90358" y2="64748"/>
                        <a14:foregroundMark x1="93939" y1="43165" x2="94215" y2="57554"/>
                        <a14:foregroundMark x1="78788" y1="47482" x2="11295" y2="43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3" y="2390323"/>
            <a:ext cx="1118741" cy="49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สี่เหลี่ยมผืนผ้า 25">
            <a:extLst>
              <a:ext uri="{FF2B5EF4-FFF2-40B4-BE49-F238E27FC236}">
                <a16:creationId xmlns:a16="http://schemas.microsoft.com/office/drawing/2014/main" id="{55850C5D-94BC-4DC7-93AD-C5BD39FD02D2}"/>
              </a:ext>
            </a:extLst>
          </p:cNvPr>
          <p:cNvSpPr/>
          <p:nvPr/>
        </p:nvSpPr>
        <p:spPr>
          <a:xfrm>
            <a:off x="68404" y="2432471"/>
            <a:ext cx="1135187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น.ส.สุวน</a:t>
            </a:r>
            <a:r>
              <a:rPr lang="th-TH" sz="1050" b="1" dirty="0" err="1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ันต์</a:t>
            </a:r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  ศรีรักษา</a:t>
            </a:r>
          </a:p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ครูประจำชั้น อนุบาล </a:t>
            </a:r>
            <a:r>
              <a:rPr lang="en-US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2/1</a:t>
            </a:r>
            <a:endParaRPr lang="th-TH" sz="1050" b="1" dirty="0">
              <a:ln w="18415" cmpd="sng">
                <a:noFill/>
                <a:prstDash val="solid"/>
              </a:ln>
              <a:solidFill>
                <a:sysClr val="windowText" lastClr="00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39" name="รูปภาพ 38">
            <a:extLst>
              <a:ext uri="{FF2B5EF4-FFF2-40B4-BE49-F238E27FC236}">
                <a16:creationId xmlns:a16="http://schemas.microsoft.com/office/drawing/2014/main" id="{473FA82F-CF35-4405-8637-6623C335FB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237" y="1725983"/>
            <a:ext cx="755891" cy="93980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1" name="รูปภาพ 40">
            <a:extLst>
              <a:ext uri="{FF2B5EF4-FFF2-40B4-BE49-F238E27FC236}">
                <a16:creationId xmlns:a16="http://schemas.microsoft.com/office/drawing/2014/main" id="{1837223A-F46A-4CB7-AE64-8744A819412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377" y="1747439"/>
            <a:ext cx="755890" cy="878334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3" name="รูปภาพ 42">
            <a:extLst>
              <a:ext uri="{FF2B5EF4-FFF2-40B4-BE49-F238E27FC236}">
                <a16:creationId xmlns:a16="http://schemas.microsoft.com/office/drawing/2014/main" id="{E8A98F3A-5944-4A68-85E5-025AB7FA538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216" y="1758248"/>
            <a:ext cx="660453" cy="844244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5" name="รูปภาพ 44">
            <a:extLst>
              <a:ext uri="{FF2B5EF4-FFF2-40B4-BE49-F238E27FC236}">
                <a16:creationId xmlns:a16="http://schemas.microsoft.com/office/drawing/2014/main" id="{C2F6A488-9248-48E1-9939-E0FEAD81F91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641" y="1770420"/>
            <a:ext cx="702746" cy="828019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7" name="รูปภาพ 46">
            <a:extLst>
              <a:ext uri="{FF2B5EF4-FFF2-40B4-BE49-F238E27FC236}">
                <a16:creationId xmlns:a16="http://schemas.microsoft.com/office/drawing/2014/main" id="{DC6EFBEA-879D-4E65-8A27-119E9E4FF65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667" y="1752304"/>
            <a:ext cx="692351" cy="94308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8" name="Picture 4" descr="👉👉#แจกฟรี &quot;กรอบข้อความลายไทย&quot;... - สื่อสร้างสรรค์เพื่อการศึกษา by ครูก้อย  | Facebook">
            <a:extLst>
              <a:ext uri="{FF2B5EF4-FFF2-40B4-BE49-F238E27FC236}">
                <a16:creationId xmlns:a16="http://schemas.microsoft.com/office/drawing/2014/main" id="{B9978C00-31BF-4D53-BBAE-5C610CB8D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53" b="89209" l="4408" r="94215">
                        <a14:foregroundMark x1="17906" y1="41727" x2="17906" y2="41727"/>
                        <a14:foregroundMark x1="8815" y1="67626" x2="4408" y2="50360"/>
                        <a14:foregroundMark x1="89256" y1="30216" x2="90358" y2="64748"/>
                        <a14:foregroundMark x1="93939" y1="43165" x2="94215" y2="57554"/>
                        <a14:foregroundMark x1="78788" y1="47482" x2="11295" y2="43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959" y="2383498"/>
            <a:ext cx="1219144" cy="49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สี่เหลี่ยมผืนผ้า 48">
            <a:extLst>
              <a:ext uri="{FF2B5EF4-FFF2-40B4-BE49-F238E27FC236}">
                <a16:creationId xmlns:a16="http://schemas.microsoft.com/office/drawing/2014/main" id="{C7D35A22-D4BB-494E-BAA3-B4DE0A8919EC}"/>
              </a:ext>
            </a:extLst>
          </p:cNvPr>
          <p:cNvSpPr/>
          <p:nvPr/>
        </p:nvSpPr>
        <p:spPr>
          <a:xfrm>
            <a:off x="1180886" y="2441916"/>
            <a:ext cx="1135187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น.ส.วิไลภรณ์  เบอร์ไชสงค์</a:t>
            </a:r>
          </a:p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ครูประจำชั้น อนุบาล </a:t>
            </a:r>
            <a:r>
              <a:rPr lang="en-US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2/2</a:t>
            </a:r>
            <a:endParaRPr lang="th-TH" sz="1050" b="1" dirty="0">
              <a:ln w="18415" cmpd="sng">
                <a:noFill/>
                <a:prstDash val="solid"/>
              </a:ln>
              <a:solidFill>
                <a:sysClr val="windowText" lastClr="00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0" name="Picture 4" descr="👉👉#แจกฟรี &quot;กรอบข้อความลายไทย&quot;... - สื่อสร้างสรรค์เพื่อการศึกษา by ครูก้อย  | Facebook">
            <a:extLst>
              <a:ext uri="{FF2B5EF4-FFF2-40B4-BE49-F238E27FC236}">
                <a16:creationId xmlns:a16="http://schemas.microsoft.com/office/drawing/2014/main" id="{5D66402B-36DF-4567-91FE-A482B170C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53" b="89209" l="4408" r="94215">
                        <a14:foregroundMark x1="17906" y1="41727" x2="17906" y2="41727"/>
                        <a14:foregroundMark x1="8815" y1="67626" x2="4408" y2="50360"/>
                        <a14:foregroundMark x1="89256" y1="30216" x2="90358" y2="64748"/>
                        <a14:foregroundMark x1="93939" y1="43165" x2="94215" y2="57554"/>
                        <a14:foregroundMark x1="78788" y1="47482" x2="11295" y2="43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948" y="2383498"/>
            <a:ext cx="1113167" cy="49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สี่เหลี่ยมผืนผ้า 50">
            <a:extLst>
              <a:ext uri="{FF2B5EF4-FFF2-40B4-BE49-F238E27FC236}">
                <a16:creationId xmlns:a16="http://schemas.microsoft.com/office/drawing/2014/main" id="{7E56735D-7C5D-4B53-9CF4-AF8E28F026D1}"/>
              </a:ext>
            </a:extLst>
          </p:cNvPr>
          <p:cNvSpPr/>
          <p:nvPr/>
        </p:nvSpPr>
        <p:spPr>
          <a:xfrm>
            <a:off x="2332856" y="2432503"/>
            <a:ext cx="1103259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นางสงัด  อินยาศรี</a:t>
            </a:r>
          </a:p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ครูประจำชั้น อนุบาล </a:t>
            </a:r>
            <a:r>
              <a:rPr lang="en-US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2/3</a:t>
            </a:r>
            <a:endParaRPr lang="th-TH" sz="1050" b="1" dirty="0">
              <a:ln w="18415" cmpd="sng">
                <a:noFill/>
                <a:prstDash val="solid"/>
              </a:ln>
              <a:solidFill>
                <a:sysClr val="windowText" lastClr="00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2" name="Picture 4" descr="👉👉#แจกฟรี &quot;กรอบข้อความลายไทย&quot;... - สื่อสร้างสรรค์เพื่อการศึกษา by ครูก้อย  | Facebook">
            <a:extLst>
              <a:ext uri="{FF2B5EF4-FFF2-40B4-BE49-F238E27FC236}">
                <a16:creationId xmlns:a16="http://schemas.microsoft.com/office/drawing/2014/main" id="{C6133687-7839-4BDC-9761-BCE20073A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53" b="89209" l="4408" r="94215">
                        <a14:foregroundMark x1="17906" y1="41727" x2="17906" y2="41727"/>
                        <a14:foregroundMark x1="8815" y1="67626" x2="4408" y2="50360"/>
                        <a14:foregroundMark x1="89256" y1="30216" x2="90358" y2="64748"/>
                        <a14:foregroundMark x1="93939" y1="43165" x2="94215" y2="57554"/>
                        <a14:foregroundMark x1="78788" y1="47482" x2="11295" y2="43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061" y="2378014"/>
            <a:ext cx="1191853" cy="49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สี่เหลี่ยมผืนผ้า 52">
            <a:extLst>
              <a:ext uri="{FF2B5EF4-FFF2-40B4-BE49-F238E27FC236}">
                <a16:creationId xmlns:a16="http://schemas.microsoft.com/office/drawing/2014/main" id="{FAC792BF-FBF4-4742-A7EF-B818E3A7CE87}"/>
              </a:ext>
            </a:extLst>
          </p:cNvPr>
          <p:cNvSpPr/>
          <p:nvPr/>
        </p:nvSpPr>
        <p:spPr>
          <a:xfrm>
            <a:off x="3436004" y="2419653"/>
            <a:ext cx="1103259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น.ส.อมรรัตน์  พันธ์นพ</a:t>
            </a:r>
          </a:p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ครูประจำชั้น อนุบาล </a:t>
            </a:r>
            <a:r>
              <a:rPr lang="en-US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3/1</a:t>
            </a:r>
            <a:endParaRPr lang="th-TH" sz="1050" b="1" dirty="0">
              <a:ln w="18415" cmpd="sng">
                <a:noFill/>
                <a:prstDash val="solid"/>
              </a:ln>
              <a:solidFill>
                <a:sysClr val="windowText" lastClr="00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4" name="Picture 4" descr="👉👉#แจกฟรี &quot;กรอบข้อความลายไทย&quot;... - สื่อสร้างสรรค์เพื่อการศึกษา by ครูก้อย  | Facebook">
            <a:extLst>
              <a:ext uri="{FF2B5EF4-FFF2-40B4-BE49-F238E27FC236}">
                <a16:creationId xmlns:a16="http://schemas.microsoft.com/office/drawing/2014/main" id="{064C0A86-567C-4195-BE42-8420B084B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53" b="89209" l="4408" r="94215">
                        <a14:foregroundMark x1="17906" y1="41727" x2="17906" y2="41727"/>
                        <a14:foregroundMark x1="8815" y1="67626" x2="4408" y2="50360"/>
                        <a14:foregroundMark x1="89256" y1="30216" x2="90358" y2="64748"/>
                        <a14:foregroundMark x1="93939" y1="43165" x2="94215" y2="57554"/>
                        <a14:foregroundMark x1="78788" y1="47482" x2="11295" y2="43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695" y="2375876"/>
            <a:ext cx="1169228" cy="49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สี่เหลี่ยมผืนผ้า 54">
            <a:extLst>
              <a:ext uri="{FF2B5EF4-FFF2-40B4-BE49-F238E27FC236}">
                <a16:creationId xmlns:a16="http://schemas.microsoft.com/office/drawing/2014/main" id="{4336072E-0104-473F-A7B8-9E36E01BEB3E}"/>
              </a:ext>
            </a:extLst>
          </p:cNvPr>
          <p:cNvSpPr/>
          <p:nvPr/>
        </p:nvSpPr>
        <p:spPr>
          <a:xfrm>
            <a:off x="4555104" y="2432810"/>
            <a:ext cx="1135187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นางสุพรรณี  ใยปางแก้ว</a:t>
            </a:r>
          </a:p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ครูประจำชั้น อนุบาล </a:t>
            </a:r>
            <a:r>
              <a:rPr lang="en-US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3/2</a:t>
            </a:r>
            <a:endParaRPr lang="th-TH" sz="1050" b="1" dirty="0">
              <a:ln w="18415" cmpd="sng">
                <a:noFill/>
                <a:prstDash val="solid"/>
              </a:ln>
              <a:solidFill>
                <a:sysClr val="windowText" lastClr="00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6" name="Picture 4" descr="👉👉#แจกฟรี &quot;กรอบข้อความลายไทย&quot;... - สื่อสร้างสรรค์เพื่อการศึกษา by ครูก้อย  | Facebook">
            <a:extLst>
              <a:ext uri="{FF2B5EF4-FFF2-40B4-BE49-F238E27FC236}">
                <a16:creationId xmlns:a16="http://schemas.microsoft.com/office/drawing/2014/main" id="{9B43588C-B5CC-49B2-81C6-AF68DD303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53" b="89209" l="4408" r="94215">
                        <a14:foregroundMark x1="17906" y1="41727" x2="17906" y2="41727"/>
                        <a14:foregroundMark x1="8815" y1="67626" x2="4408" y2="50360"/>
                        <a14:foregroundMark x1="89256" y1="30216" x2="90358" y2="64748"/>
                        <a14:foregroundMark x1="93939" y1="43165" x2="94215" y2="57554"/>
                        <a14:foregroundMark x1="78788" y1="47482" x2="11295" y2="43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269" y="2389244"/>
            <a:ext cx="1142048" cy="49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สี่เหลี่ยมผืนผ้า 56">
            <a:extLst>
              <a:ext uri="{FF2B5EF4-FFF2-40B4-BE49-F238E27FC236}">
                <a16:creationId xmlns:a16="http://schemas.microsoft.com/office/drawing/2014/main" id="{34C702CC-8A3F-449E-BC55-5F186EAFFA87}"/>
              </a:ext>
            </a:extLst>
          </p:cNvPr>
          <p:cNvSpPr/>
          <p:nvPr/>
        </p:nvSpPr>
        <p:spPr>
          <a:xfrm>
            <a:off x="5656699" y="2428779"/>
            <a:ext cx="1135187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นายณัฐพล  บุตรหิน</a:t>
            </a:r>
          </a:p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ครูประจำชั้น อนุบาล </a:t>
            </a:r>
            <a:r>
              <a:rPr lang="en-US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3/3</a:t>
            </a:r>
            <a:endParaRPr lang="th-TH" sz="1050" b="1" dirty="0">
              <a:ln w="18415" cmpd="sng">
                <a:noFill/>
                <a:prstDash val="solid"/>
              </a:ln>
              <a:solidFill>
                <a:sysClr val="windowText" lastClr="00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8" name="Picture 16" descr="กล่องข้อความสีเหลือง | การออกแบบปกหนังสือ, กระดาษเขียน, สมุดออร์แกไนเซอร์">
            <a:extLst>
              <a:ext uri="{FF2B5EF4-FFF2-40B4-BE49-F238E27FC236}">
                <a16:creationId xmlns:a16="http://schemas.microsoft.com/office/drawing/2014/main" id="{31740EE4-9A9D-43ED-A67C-1002CB4E0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6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591" y="2259139"/>
            <a:ext cx="5355042" cy="1872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สี่เหลี่ยมผืนผ้า 61">
            <a:extLst>
              <a:ext uri="{FF2B5EF4-FFF2-40B4-BE49-F238E27FC236}">
                <a16:creationId xmlns:a16="http://schemas.microsoft.com/office/drawing/2014/main" id="{979D5B22-DF61-4FA9-ADB2-84601FA6E4B5}"/>
              </a:ext>
            </a:extLst>
          </p:cNvPr>
          <p:cNvSpPr/>
          <p:nvPr/>
        </p:nvSpPr>
        <p:spPr>
          <a:xfrm>
            <a:off x="1177942" y="2957534"/>
            <a:ext cx="457817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2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กิจกรรมที่  10  ติดหนึบโดยไม่ต้องใช้กาว</a:t>
            </a:r>
          </a:p>
        </p:txBody>
      </p:sp>
      <p:sp>
        <p:nvSpPr>
          <p:cNvPr id="60" name="สี่เหลี่ยมผืนผ้า 59">
            <a:extLst>
              <a:ext uri="{FF2B5EF4-FFF2-40B4-BE49-F238E27FC236}">
                <a16:creationId xmlns:a16="http://schemas.microsoft.com/office/drawing/2014/main" id="{AFE87724-C82D-47D6-A7C5-4A0B73A220EF}"/>
              </a:ext>
            </a:extLst>
          </p:cNvPr>
          <p:cNvSpPr/>
          <p:nvPr/>
        </p:nvSpPr>
        <p:spPr>
          <a:xfrm>
            <a:off x="635997" y="3463803"/>
            <a:ext cx="6129907" cy="70788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/>
              <a:t>จุดประสงค์	1. ศึกษาเรื่องอากาศ ณ อุณหภูมิต่างๆ</a:t>
            </a:r>
          </a:p>
          <a:p>
            <a:pPr algn="ctr"/>
            <a:r>
              <a:rPr lang="th-TH" dirty="0"/>
              <a:t>		2. เด็กเกิดทักษะกระบวนการเรียนรู้ทางวิทยาศาสตร์</a:t>
            </a:r>
          </a:p>
        </p:txBody>
      </p:sp>
      <p:pic>
        <p:nvPicPr>
          <p:cNvPr id="1026" name="Picture 2" descr="เคมีวิทยาศาสตร์เด็กวิทยาศาสตร์, พื้นที่, ลูกบอล png | PNGEgg">
            <a:extLst>
              <a:ext uri="{FF2B5EF4-FFF2-40B4-BE49-F238E27FC236}">
                <a16:creationId xmlns:a16="http://schemas.microsoft.com/office/drawing/2014/main" id="{FC2A3F82-F7EE-4C63-92F9-E12BF08FB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678" b="97198" l="10000" r="90778">
                        <a14:foregroundMark x1="65444" y1="4378" x2="65444" y2="4378"/>
                        <a14:foregroundMark x1="69444" y1="22417" x2="69444" y2="22417"/>
                        <a14:foregroundMark x1="75111" y1="22067" x2="75111" y2="22067"/>
                        <a14:foregroundMark x1="90778" y1="29772" x2="90778" y2="29772"/>
                        <a14:foregroundMark x1="88667" y1="16988" x2="88667" y2="16988"/>
                        <a14:foregroundMark x1="88667" y1="29072" x2="88667" y2="29072"/>
                        <a14:foregroundMark x1="66889" y1="31699" x2="70444" y2="55692"/>
                        <a14:foregroundMark x1="70444" y1="55692" x2="72000" y2="61821"/>
                        <a14:foregroundMark x1="70222" y1="16637" x2="65889" y2="28196"/>
                        <a14:foregroundMark x1="65889" y1="28196" x2="65778" y2="28371"/>
                        <a14:foregroundMark x1="88444" y1="29422" x2="89333" y2="37653"/>
                        <a14:foregroundMark x1="67556" y1="88441" x2="74111" y2="91769"/>
                        <a14:foregroundMark x1="62667" y1="96848" x2="58444" y2="97373"/>
                        <a14:foregroundMark x1="70000" y1="3678" x2="70000" y2="36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3357" y="3012103"/>
            <a:ext cx="2021299" cy="1282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สี่เหลี่ยมผืนผ้า 63">
            <a:extLst>
              <a:ext uri="{FF2B5EF4-FFF2-40B4-BE49-F238E27FC236}">
                <a16:creationId xmlns:a16="http://schemas.microsoft.com/office/drawing/2014/main" id="{701AAEDF-F8BE-4AB2-A170-FE853F3D73AD}"/>
              </a:ext>
            </a:extLst>
          </p:cNvPr>
          <p:cNvSpPr/>
          <p:nvPr/>
        </p:nvSpPr>
        <p:spPr>
          <a:xfrm>
            <a:off x="1315760" y="3351554"/>
            <a:ext cx="6298042" cy="8925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th-TH" sz="2000" b="1" dirty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จุดประสงค์	</a:t>
            </a:r>
          </a:p>
          <a:p>
            <a:pPr marL="342900" indent="-342900">
              <a:buAutoNum type="arabicPeriod"/>
            </a:pPr>
            <a:r>
              <a:rPr lang="th-TH" sz="16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เด็กได้เรียนรู้ว่าวัสดุที่มีไฟฟ้าสถิตสามารถดูดหรือผลักวัสดุอื่นๆได้</a:t>
            </a:r>
          </a:p>
          <a:p>
            <a:pPr marL="342900" indent="-342900">
              <a:buAutoNum type="arabicPeriod"/>
            </a:pPr>
            <a:r>
              <a:rPr lang="th-TH" sz="16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เด็กเกิดทักษะกระบวนการเรียนรู้ทางวิทยาศาสตร์ </a:t>
            </a:r>
          </a:p>
        </p:txBody>
      </p:sp>
      <p:sp>
        <p:nvSpPr>
          <p:cNvPr id="66" name="สี่เหลี่ยมผืนผ้า 65">
            <a:extLst>
              <a:ext uri="{FF2B5EF4-FFF2-40B4-BE49-F238E27FC236}">
                <a16:creationId xmlns:a16="http://schemas.microsoft.com/office/drawing/2014/main" id="{EEB5D8F9-4AD6-49FF-A936-C715C76C391B}"/>
              </a:ext>
            </a:extLst>
          </p:cNvPr>
          <p:cNvSpPr/>
          <p:nvPr/>
        </p:nvSpPr>
        <p:spPr>
          <a:xfrm>
            <a:off x="135885" y="4309642"/>
            <a:ext cx="2938810" cy="40318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th-TH" sz="2000" b="1" dirty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ผลที่เกิดกับเด็ก	</a:t>
            </a:r>
          </a:p>
          <a:p>
            <a:r>
              <a:rPr lang="th-TH" sz="1600" b="1" dirty="0">
                <a:ln w="1841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1. ผลที่เกิดตามวัตถุประสงค์</a:t>
            </a:r>
          </a:p>
          <a:p>
            <a:pPr marL="85725" indent="-85725"/>
            <a:r>
              <a:rPr lang="th-TH" sz="16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 </a:t>
            </a:r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1.1 เด็กมีความรู้ความเข้าใจ การเกิดไฟฟ้าสถิต</a:t>
            </a:r>
          </a:p>
          <a:p>
            <a:pPr marL="85725" indent="-85725"/>
            <a:r>
              <a:rPr lang="th-TH" sz="16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 </a:t>
            </a:r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1.2 เด็กเกิดทักษะกระบวนการเรียนรู้ทางวิทยาศาสตร์ </a:t>
            </a:r>
            <a:endParaRPr lang="th-TH" sz="1600" b="1" dirty="0">
              <a:ln w="18415" cmpd="sng">
                <a:noFill/>
                <a:prstDash val="solid"/>
              </a:ln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Mali Grade 6" panose="02000506000000020004" pitchFamily="2" charset="-34"/>
              <a:cs typeface="+mj-cs"/>
            </a:endParaRPr>
          </a:p>
          <a:p>
            <a:r>
              <a:rPr lang="th-TH" sz="1600" b="1" dirty="0">
                <a:ln w="1841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2.พัฒนาการความสามารถพื้นฐานและพัฒนาการของเด็กปฐมวัย</a:t>
            </a:r>
          </a:p>
          <a:p>
            <a:r>
              <a:rPr lang="th-TH" sz="1600" b="1" dirty="0">
                <a:ln w="18415" cmpd="sng">
                  <a:noFill/>
                  <a:prstDash val="solid"/>
                </a:ln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 </a:t>
            </a:r>
            <a:r>
              <a:rPr lang="th-TH" sz="1400" b="1" dirty="0">
                <a:ln w="18415" cmpd="sng">
                  <a:noFill/>
                  <a:prstDash val="solid"/>
                </a:ln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2.1 ด้ายการเรียนรู้/ด้านภาษา/สติปัญญา</a:t>
            </a:r>
          </a:p>
          <a:p>
            <a:pPr marL="85725" indent="-85725"/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 -เด็กสามารถบอกวิธีทำให้เกิดไฟฟ้าสถิตต้องขัดถูวัสดุ 2 อย่างเข้าด้วยกันเสมอ</a:t>
            </a:r>
          </a:p>
          <a:p>
            <a:pPr marL="85725" indent="-85725"/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	 - เด็กได้เรียนรู้ว่าไฟฟ้าสถิตสามารถดูดวัสดุอื่นๆ ได้</a:t>
            </a:r>
          </a:p>
          <a:p>
            <a:pPr marL="85725" indent="-85725"/>
            <a:r>
              <a:rPr lang="th-TH" sz="1400" b="1" dirty="0">
                <a:ln w="18415" cmpd="sng">
                  <a:noFill/>
                  <a:prstDash val="solid"/>
                </a:ln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2.2 ด้านสังคม</a:t>
            </a:r>
          </a:p>
          <a:p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 - เด็กรู้จักการช่วยเหลือ  แบ่งปัน  การทำงานร่วมกัน</a:t>
            </a:r>
          </a:p>
          <a:p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 </a:t>
            </a:r>
            <a:r>
              <a:rPr lang="th-TH" sz="1400" b="1" dirty="0">
                <a:ln w="18415" cmpd="sng">
                  <a:noFill/>
                  <a:prstDash val="solid"/>
                </a:ln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2.3 ด้านอารมณ์ - จิตใจ</a:t>
            </a:r>
          </a:p>
          <a:p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  -  เด็กสนใจ กระตือรือร้นในการทดลอง</a:t>
            </a:r>
          </a:p>
          <a:p>
            <a:r>
              <a:rPr lang="th-TH" sz="1400" b="1" dirty="0">
                <a:ln w="18415" cmpd="sng">
                  <a:noFill/>
                  <a:prstDash val="solid"/>
                </a:ln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 2.4 ด้านการเคลื่อนไหวร่างกาย</a:t>
            </a:r>
          </a:p>
          <a:p>
            <a:pPr indent="88900"/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-  เด็กได้ใช้มือในการถูลูกโป่ง / พลาสติกกันกระแทก                      กับถุงมือ</a:t>
            </a:r>
          </a:p>
        </p:txBody>
      </p:sp>
      <p:pic>
        <p:nvPicPr>
          <p:cNvPr id="73" name="รูปภาพ 72">
            <a:extLst>
              <a:ext uri="{FF2B5EF4-FFF2-40B4-BE49-F238E27FC236}">
                <a16:creationId xmlns:a16="http://schemas.microsoft.com/office/drawing/2014/main" id="{F509C238-03EA-4E1D-BB79-A16CCEE471D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619" y="9114160"/>
            <a:ext cx="673267" cy="673267"/>
          </a:xfrm>
          <a:prstGeom prst="rect">
            <a:avLst/>
          </a:prstGeom>
        </p:spPr>
      </p:pic>
      <p:sp>
        <p:nvSpPr>
          <p:cNvPr id="75" name="สี่เหลี่ยมผืนผ้า 74">
            <a:extLst>
              <a:ext uri="{FF2B5EF4-FFF2-40B4-BE49-F238E27FC236}">
                <a16:creationId xmlns:a16="http://schemas.microsoft.com/office/drawing/2014/main" id="{726A5ECC-1E63-49BF-93AC-A6B8557405DF}"/>
              </a:ext>
            </a:extLst>
          </p:cNvPr>
          <p:cNvSpPr/>
          <p:nvPr/>
        </p:nvSpPr>
        <p:spPr>
          <a:xfrm>
            <a:off x="3213177" y="9278377"/>
            <a:ext cx="2865352" cy="461665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12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โรงเรียนชุมชนสามพร้าว </a:t>
            </a:r>
          </a:p>
          <a:p>
            <a:pPr algn="r"/>
            <a:r>
              <a:rPr lang="th-TH" sz="12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๔๔๖ หมู่ที่ ๒ ตำบลสามพร้าว อำเภอเมือง จังหวัดอุดรธานี ๔๑๐๐๐ </a:t>
            </a:r>
          </a:p>
        </p:txBody>
      </p:sp>
      <p:pic>
        <p:nvPicPr>
          <p:cNvPr id="1028" name="Picture 4" descr="เคมีวิทยาศาสตร์เด็กวิทยาศาสตร์, พื้นที่, ลูกบอล png | PNGEgg">
            <a:extLst>
              <a:ext uri="{FF2B5EF4-FFF2-40B4-BE49-F238E27FC236}">
                <a16:creationId xmlns:a16="http://schemas.microsoft.com/office/drawing/2014/main" id="{BC4D21AC-D993-42A5-98B8-70B37D2917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8231" b="93170" l="4889" r="46000">
                        <a14:foregroundMark x1="46111" y1="51138" x2="46111" y2="51138"/>
                        <a14:foregroundMark x1="31556" y1="8406" x2="31556" y2="8406"/>
                        <a14:foregroundMark x1="11222" y1="51138" x2="11222" y2="51138"/>
                        <a14:foregroundMark x1="27333" y1="85114" x2="27333" y2="85114"/>
                        <a14:foregroundMark x1="33667" y1="84063" x2="33667" y2="93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812"/>
          <a:stretch/>
        </p:blipFill>
        <p:spPr bwMode="auto">
          <a:xfrm>
            <a:off x="2332856" y="7825949"/>
            <a:ext cx="1125978" cy="145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รูปภาพ 66">
            <a:extLst>
              <a:ext uri="{FF2B5EF4-FFF2-40B4-BE49-F238E27FC236}">
                <a16:creationId xmlns:a16="http://schemas.microsoft.com/office/drawing/2014/main" id="{0E465F5A-7FE3-43B2-A9FC-79D7ECC2314A}"/>
              </a:ext>
            </a:extLst>
          </p:cNvPr>
          <p:cNvPicPr/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695" y="4307943"/>
            <a:ext cx="1850387" cy="1580110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</p:pic>
      <p:pic>
        <p:nvPicPr>
          <p:cNvPr id="68" name="รูปภาพ 67">
            <a:extLst>
              <a:ext uri="{FF2B5EF4-FFF2-40B4-BE49-F238E27FC236}">
                <a16:creationId xmlns:a16="http://schemas.microsoft.com/office/drawing/2014/main" id="{063B3D24-DD53-471E-9858-4959DEA03295}"/>
              </a:ext>
            </a:extLst>
          </p:cNvPr>
          <p:cNvPicPr/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308" y="4307943"/>
            <a:ext cx="1676717" cy="1580110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</p:pic>
      <p:pic>
        <p:nvPicPr>
          <p:cNvPr id="69" name="รูปภาพ 68">
            <a:extLst>
              <a:ext uri="{FF2B5EF4-FFF2-40B4-BE49-F238E27FC236}">
                <a16:creationId xmlns:a16="http://schemas.microsoft.com/office/drawing/2014/main" id="{B0E1586A-C0E3-4EDF-8ECD-DDB5A748DC28}"/>
              </a:ext>
            </a:extLst>
          </p:cNvPr>
          <p:cNvPicPr/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695" y="6076962"/>
            <a:ext cx="1850387" cy="1485051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</p:pic>
      <p:pic>
        <p:nvPicPr>
          <p:cNvPr id="70" name="รูปภาพ 69">
            <a:extLst>
              <a:ext uri="{FF2B5EF4-FFF2-40B4-BE49-F238E27FC236}">
                <a16:creationId xmlns:a16="http://schemas.microsoft.com/office/drawing/2014/main" id="{F631B599-4C08-40A5-8AB4-57AF03600532}"/>
              </a:ext>
            </a:extLst>
          </p:cNvPr>
          <p:cNvPicPr/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484" y="6076962"/>
            <a:ext cx="1627541" cy="1485051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</p:pic>
      <p:pic>
        <p:nvPicPr>
          <p:cNvPr id="71" name="รูปภาพ 70">
            <a:extLst>
              <a:ext uri="{FF2B5EF4-FFF2-40B4-BE49-F238E27FC236}">
                <a16:creationId xmlns:a16="http://schemas.microsoft.com/office/drawing/2014/main" id="{6224C6C2-5A0A-40D0-8674-924D1A6898B5}"/>
              </a:ext>
            </a:extLst>
          </p:cNvPr>
          <p:cNvPicPr/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5" t="23632" r="20524" b="17968"/>
          <a:stretch/>
        </p:blipFill>
        <p:spPr bwMode="auto">
          <a:xfrm>
            <a:off x="3552906" y="7718299"/>
            <a:ext cx="2525623" cy="1485051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598247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สี่เหลี่ยมผืนผ้า 64">
            <a:extLst>
              <a:ext uri="{FF2B5EF4-FFF2-40B4-BE49-F238E27FC236}">
                <a16:creationId xmlns:a16="http://schemas.microsoft.com/office/drawing/2014/main" id="{1E8BAE0B-388C-494E-A334-6F7A8F927433}"/>
              </a:ext>
            </a:extLst>
          </p:cNvPr>
          <p:cNvSpPr/>
          <p:nvPr/>
        </p:nvSpPr>
        <p:spPr>
          <a:xfrm>
            <a:off x="139292" y="4241783"/>
            <a:ext cx="2819177" cy="535410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/>
              <a:t>จุดประสงค์	1. ศึกษาเรื่องอากาศ ณ อุณหภูมิต่างๆ</a:t>
            </a:r>
          </a:p>
          <a:p>
            <a:pPr algn="ctr"/>
            <a:r>
              <a:rPr lang="th-TH" dirty="0"/>
              <a:t>		2. เด็กเกิดทักษะกระบวนการเรียนรู้ทางวิทยาศาสตร์</a:t>
            </a:r>
          </a:p>
        </p:txBody>
      </p:sp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id="{C61FEB89-2935-4B2F-A260-D27E4CE98EDA}"/>
              </a:ext>
            </a:extLst>
          </p:cNvPr>
          <p:cNvSpPr/>
          <p:nvPr/>
        </p:nvSpPr>
        <p:spPr>
          <a:xfrm>
            <a:off x="0" y="-120642"/>
            <a:ext cx="6858000" cy="20065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1EEE0BEF-0B67-4785-AFB8-030DFB30C0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573" b="850"/>
          <a:stretch/>
        </p:blipFill>
        <p:spPr>
          <a:xfrm>
            <a:off x="19658" y="277014"/>
            <a:ext cx="1197318" cy="1168763"/>
          </a:xfrm>
          <a:prstGeom prst="ellipse">
            <a:avLst/>
          </a:prstGeom>
          <a:ln w="12700">
            <a:noFill/>
            <a:prstDash val="solid"/>
          </a:ln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33BD6739-F91C-4733-9192-780303C834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1" t="10601" b="8569"/>
          <a:stretch/>
        </p:blipFill>
        <p:spPr>
          <a:xfrm>
            <a:off x="1028578" y="0"/>
            <a:ext cx="5829422" cy="1722793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1547175E-FB9C-4623-93CC-41EE399836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630" y="260614"/>
            <a:ext cx="1096667" cy="1168763"/>
          </a:xfrm>
          <a:prstGeom prst="ellipse">
            <a:avLst/>
          </a:prstGeom>
        </p:spPr>
      </p:pic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7F880FFD-52E7-4AA7-93A4-11FF31092A8B}"/>
              </a:ext>
            </a:extLst>
          </p:cNvPr>
          <p:cNvSpPr/>
          <p:nvPr/>
        </p:nvSpPr>
        <p:spPr>
          <a:xfrm>
            <a:off x="2020878" y="310113"/>
            <a:ext cx="474567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400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กิจกรรมการทดลอง</a:t>
            </a:r>
          </a:p>
        </p:txBody>
      </p:sp>
      <p:sp>
        <p:nvSpPr>
          <p:cNvPr id="10" name="สี่เหลี่ยมผืนผ้า 9">
            <a:extLst>
              <a:ext uri="{FF2B5EF4-FFF2-40B4-BE49-F238E27FC236}">
                <a16:creationId xmlns:a16="http://schemas.microsoft.com/office/drawing/2014/main" id="{4FC6488C-715E-4680-A8A7-8402F29C7B18}"/>
              </a:ext>
            </a:extLst>
          </p:cNvPr>
          <p:cNvSpPr/>
          <p:nvPr/>
        </p:nvSpPr>
        <p:spPr>
          <a:xfrm>
            <a:off x="2046216" y="791840"/>
            <a:ext cx="474567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40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บ้านนักวิทยาศาสตร์น้อย</a:t>
            </a:r>
          </a:p>
        </p:txBody>
      </p:sp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87C6DC52-6558-46E5-8888-26FB781CFA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683" y="-62453"/>
            <a:ext cx="1346534" cy="490523"/>
          </a:xfrm>
          <a:prstGeom prst="rect">
            <a:avLst/>
          </a:prstGeom>
        </p:spPr>
      </p:pic>
      <p:sp>
        <p:nvSpPr>
          <p:cNvPr id="14" name="สี่เหลี่ยมผืนผ้า 13">
            <a:extLst>
              <a:ext uri="{FF2B5EF4-FFF2-40B4-BE49-F238E27FC236}">
                <a16:creationId xmlns:a16="http://schemas.microsoft.com/office/drawing/2014/main" id="{B93BBA35-2CF8-4007-BD8B-A30597756CC8}"/>
              </a:ext>
            </a:extLst>
          </p:cNvPr>
          <p:cNvSpPr/>
          <p:nvPr/>
        </p:nvSpPr>
        <p:spPr>
          <a:xfrm>
            <a:off x="2119511" y="1318062"/>
            <a:ext cx="474567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240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โรงเรียนชุมชนสามพร้าว </a:t>
            </a:r>
            <a:r>
              <a:rPr lang="th-TH" sz="2400" b="1" dirty="0" err="1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สพ</a:t>
            </a:r>
            <a:r>
              <a:rPr lang="th-TH" sz="240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ป.อุดรธานี เขต </a:t>
            </a:r>
            <a:r>
              <a:rPr lang="en-US" sz="240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1</a:t>
            </a:r>
            <a:endParaRPr lang="th-TH" sz="2400" b="1" dirty="0">
              <a:ln w="18415" cmpd="sng">
                <a:noFill/>
                <a:prstDash val="solid"/>
              </a:ln>
              <a:solidFill>
                <a:sysClr val="windowText" lastClr="00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Mali Grade 6" panose="02000506000000020004" pitchFamily="2" charset="-34"/>
              <a:cs typeface="+mj-cs"/>
            </a:endParaRPr>
          </a:p>
        </p:txBody>
      </p:sp>
      <p:sp>
        <p:nvSpPr>
          <p:cNvPr id="15" name="สี่เหลี่ยมผืนผ้า 14">
            <a:extLst>
              <a:ext uri="{FF2B5EF4-FFF2-40B4-BE49-F238E27FC236}">
                <a16:creationId xmlns:a16="http://schemas.microsoft.com/office/drawing/2014/main" id="{E71964C9-741A-41BE-A387-AFF80689FCD3}"/>
              </a:ext>
            </a:extLst>
          </p:cNvPr>
          <p:cNvSpPr/>
          <p:nvPr/>
        </p:nvSpPr>
        <p:spPr>
          <a:xfrm>
            <a:off x="0" y="1843434"/>
            <a:ext cx="6857999" cy="76906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4273DE9C-EC68-48C7-BF15-6EEF37255F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44" y="1777203"/>
            <a:ext cx="632197" cy="856192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8" name="Picture 4" descr="👉👉#แจกฟรี &quot;กรอบข้อความลายไทย&quot;... - สื่อสร้างสรรค์เพื่อการศึกษา by ครูก้อย  | Facebook">
            <a:extLst>
              <a:ext uri="{FF2B5EF4-FFF2-40B4-BE49-F238E27FC236}">
                <a16:creationId xmlns:a16="http://schemas.microsoft.com/office/drawing/2014/main" id="{D882A128-D81F-4622-ABB8-564595B6F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53" b="89209" l="4408" r="94215">
                        <a14:foregroundMark x1="17906" y1="41727" x2="17906" y2="41727"/>
                        <a14:foregroundMark x1="8815" y1="67626" x2="4408" y2="50360"/>
                        <a14:foregroundMark x1="89256" y1="30216" x2="90358" y2="64748"/>
                        <a14:foregroundMark x1="93939" y1="43165" x2="94215" y2="57554"/>
                        <a14:foregroundMark x1="78788" y1="47482" x2="11295" y2="43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3" y="2390323"/>
            <a:ext cx="1118741" cy="49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สี่เหลี่ยมผืนผ้า 25">
            <a:extLst>
              <a:ext uri="{FF2B5EF4-FFF2-40B4-BE49-F238E27FC236}">
                <a16:creationId xmlns:a16="http://schemas.microsoft.com/office/drawing/2014/main" id="{55850C5D-94BC-4DC7-93AD-C5BD39FD02D2}"/>
              </a:ext>
            </a:extLst>
          </p:cNvPr>
          <p:cNvSpPr/>
          <p:nvPr/>
        </p:nvSpPr>
        <p:spPr>
          <a:xfrm>
            <a:off x="68404" y="2432471"/>
            <a:ext cx="1135187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น.ส.สุวน</a:t>
            </a:r>
            <a:r>
              <a:rPr lang="th-TH" sz="1050" b="1" dirty="0" err="1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ันต์</a:t>
            </a:r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  ศรีรักษา</a:t>
            </a:r>
          </a:p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ครูประจำชั้น อนุบาล </a:t>
            </a:r>
            <a:r>
              <a:rPr lang="en-US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2/1</a:t>
            </a:r>
            <a:endParaRPr lang="th-TH" sz="1050" b="1" dirty="0">
              <a:ln w="18415" cmpd="sng">
                <a:noFill/>
                <a:prstDash val="solid"/>
              </a:ln>
              <a:solidFill>
                <a:sysClr val="windowText" lastClr="00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39" name="รูปภาพ 38">
            <a:extLst>
              <a:ext uri="{FF2B5EF4-FFF2-40B4-BE49-F238E27FC236}">
                <a16:creationId xmlns:a16="http://schemas.microsoft.com/office/drawing/2014/main" id="{473FA82F-CF35-4405-8637-6623C335FB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237" y="1725983"/>
            <a:ext cx="755891" cy="93980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1" name="รูปภาพ 40">
            <a:extLst>
              <a:ext uri="{FF2B5EF4-FFF2-40B4-BE49-F238E27FC236}">
                <a16:creationId xmlns:a16="http://schemas.microsoft.com/office/drawing/2014/main" id="{1837223A-F46A-4CB7-AE64-8744A819412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377" y="1747439"/>
            <a:ext cx="755890" cy="878334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3" name="รูปภาพ 42">
            <a:extLst>
              <a:ext uri="{FF2B5EF4-FFF2-40B4-BE49-F238E27FC236}">
                <a16:creationId xmlns:a16="http://schemas.microsoft.com/office/drawing/2014/main" id="{E8A98F3A-5944-4A68-85E5-025AB7FA538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216" y="1758248"/>
            <a:ext cx="660453" cy="844244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5" name="รูปภาพ 44">
            <a:extLst>
              <a:ext uri="{FF2B5EF4-FFF2-40B4-BE49-F238E27FC236}">
                <a16:creationId xmlns:a16="http://schemas.microsoft.com/office/drawing/2014/main" id="{C2F6A488-9248-48E1-9939-E0FEAD81F91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641" y="1770420"/>
            <a:ext cx="702746" cy="828019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7" name="รูปภาพ 46">
            <a:extLst>
              <a:ext uri="{FF2B5EF4-FFF2-40B4-BE49-F238E27FC236}">
                <a16:creationId xmlns:a16="http://schemas.microsoft.com/office/drawing/2014/main" id="{DC6EFBEA-879D-4E65-8A27-119E9E4FF65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667" y="1752304"/>
            <a:ext cx="692351" cy="94308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8" name="Picture 4" descr="👉👉#แจกฟรี &quot;กรอบข้อความลายไทย&quot;... - สื่อสร้างสรรค์เพื่อการศึกษา by ครูก้อย  | Facebook">
            <a:extLst>
              <a:ext uri="{FF2B5EF4-FFF2-40B4-BE49-F238E27FC236}">
                <a16:creationId xmlns:a16="http://schemas.microsoft.com/office/drawing/2014/main" id="{B9978C00-31BF-4D53-BBAE-5C610CB8D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53" b="89209" l="4408" r="94215">
                        <a14:foregroundMark x1="17906" y1="41727" x2="17906" y2="41727"/>
                        <a14:foregroundMark x1="8815" y1="67626" x2="4408" y2="50360"/>
                        <a14:foregroundMark x1="89256" y1="30216" x2="90358" y2="64748"/>
                        <a14:foregroundMark x1="93939" y1="43165" x2="94215" y2="57554"/>
                        <a14:foregroundMark x1="78788" y1="47482" x2="11295" y2="43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959" y="2383498"/>
            <a:ext cx="1219144" cy="49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สี่เหลี่ยมผืนผ้า 48">
            <a:extLst>
              <a:ext uri="{FF2B5EF4-FFF2-40B4-BE49-F238E27FC236}">
                <a16:creationId xmlns:a16="http://schemas.microsoft.com/office/drawing/2014/main" id="{C7D35A22-D4BB-494E-BAA3-B4DE0A8919EC}"/>
              </a:ext>
            </a:extLst>
          </p:cNvPr>
          <p:cNvSpPr/>
          <p:nvPr/>
        </p:nvSpPr>
        <p:spPr>
          <a:xfrm>
            <a:off x="1180886" y="2441916"/>
            <a:ext cx="1135187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น.ส.วิไลภรณ์  เบอร์ไชสงค์</a:t>
            </a:r>
          </a:p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ครูประจำชั้น อนุบาล </a:t>
            </a:r>
            <a:r>
              <a:rPr lang="en-US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2/2</a:t>
            </a:r>
            <a:endParaRPr lang="th-TH" sz="1050" b="1" dirty="0">
              <a:ln w="18415" cmpd="sng">
                <a:noFill/>
                <a:prstDash val="solid"/>
              </a:ln>
              <a:solidFill>
                <a:sysClr val="windowText" lastClr="00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0" name="Picture 4" descr="👉👉#แจกฟรี &quot;กรอบข้อความลายไทย&quot;... - สื่อสร้างสรรค์เพื่อการศึกษา by ครูก้อย  | Facebook">
            <a:extLst>
              <a:ext uri="{FF2B5EF4-FFF2-40B4-BE49-F238E27FC236}">
                <a16:creationId xmlns:a16="http://schemas.microsoft.com/office/drawing/2014/main" id="{5D66402B-36DF-4567-91FE-A482B170C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53" b="89209" l="4408" r="94215">
                        <a14:foregroundMark x1="17906" y1="41727" x2="17906" y2="41727"/>
                        <a14:foregroundMark x1="8815" y1="67626" x2="4408" y2="50360"/>
                        <a14:foregroundMark x1="89256" y1="30216" x2="90358" y2="64748"/>
                        <a14:foregroundMark x1="93939" y1="43165" x2="94215" y2="57554"/>
                        <a14:foregroundMark x1="78788" y1="47482" x2="11295" y2="43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948" y="2383498"/>
            <a:ext cx="1113167" cy="49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สี่เหลี่ยมผืนผ้า 50">
            <a:extLst>
              <a:ext uri="{FF2B5EF4-FFF2-40B4-BE49-F238E27FC236}">
                <a16:creationId xmlns:a16="http://schemas.microsoft.com/office/drawing/2014/main" id="{7E56735D-7C5D-4B53-9CF4-AF8E28F026D1}"/>
              </a:ext>
            </a:extLst>
          </p:cNvPr>
          <p:cNvSpPr/>
          <p:nvPr/>
        </p:nvSpPr>
        <p:spPr>
          <a:xfrm>
            <a:off x="2332856" y="2432503"/>
            <a:ext cx="1103259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นางสงัด  อินยาศรี</a:t>
            </a:r>
          </a:p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ครูประจำชั้น อนุบาล </a:t>
            </a:r>
            <a:r>
              <a:rPr lang="en-US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2/3</a:t>
            </a:r>
            <a:endParaRPr lang="th-TH" sz="1050" b="1" dirty="0">
              <a:ln w="18415" cmpd="sng">
                <a:noFill/>
                <a:prstDash val="solid"/>
              </a:ln>
              <a:solidFill>
                <a:sysClr val="windowText" lastClr="00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2" name="Picture 4" descr="👉👉#แจกฟรี &quot;กรอบข้อความลายไทย&quot;... - สื่อสร้างสรรค์เพื่อการศึกษา by ครูก้อย  | Facebook">
            <a:extLst>
              <a:ext uri="{FF2B5EF4-FFF2-40B4-BE49-F238E27FC236}">
                <a16:creationId xmlns:a16="http://schemas.microsoft.com/office/drawing/2014/main" id="{C6133687-7839-4BDC-9761-BCE20073A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53" b="89209" l="4408" r="94215">
                        <a14:foregroundMark x1="17906" y1="41727" x2="17906" y2="41727"/>
                        <a14:foregroundMark x1="8815" y1="67626" x2="4408" y2="50360"/>
                        <a14:foregroundMark x1="89256" y1="30216" x2="90358" y2="64748"/>
                        <a14:foregroundMark x1="93939" y1="43165" x2="94215" y2="57554"/>
                        <a14:foregroundMark x1="78788" y1="47482" x2="11295" y2="43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061" y="2378014"/>
            <a:ext cx="1191853" cy="49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สี่เหลี่ยมผืนผ้า 52">
            <a:extLst>
              <a:ext uri="{FF2B5EF4-FFF2-40B4-BE49-F238E27FC236}">
                <a16:creationId xmlns:a16="http://schemas.microsoft.com/office/drawing/2014/main" id="{FAC792BF-FBF4-4742-A7EF-B818E3A7CE87}"/>
              </a:ext>
            </a:extLst>
          </p:cNvPr>
          <p:cNvSpPr/>
          <p:nvPr/>
        </p:nvSpPr>
        <p:spPr>
          <a:xfrm>
            <a:off x="3436004" y="2419653"/>
            <a:ext cx="1103259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น.ส.อมรรัตน์  พันธ์นพ</a:t>
            </a:r>
          </a:p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ครูประจำชั้น อนุบาล </a:t>
            </a:r>
            <a:r>
              <a:rPr lang="en-US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3/1</a:t>
            </a:r>
            <a:endParaRPr lang="th-TH" sz="1050" b="1" dirty="0">
              <a:ln w="18415" cmpd="sng">
                <a:noFill/>
                <a:prstDash val="solid"/>
              </a:ln>
              <a:solidFill>
                <a:sysClr val="windowText" lastClr="00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4" name="Picture 4" descr="👉👉#แจกฟรี &quot;กรอบข้อความลายไทย&quot;... - สื่อสร้างสรรค์เพื่อการศึกษา by ครูก้อย  | Facebook">
            <a:extLst>
              <a:ext uri="{FF2B5EF4-FFF2-40B4-BE49-F238E27FC236}">
                <a16:creationId xmlns:a16="http://schemas.microsoft.com/office/drawing/2014/main" id="{064C0A86-567C-4195-BE42-8420B084B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53" b="89209" l="4408" r="94215">
                        <a14:foregroundMark x1="17906" y1="41727" x2="17906" y2="41727"/>
                        <a14:foregroundMark x1="8815" y1="67626" x2="4408" y2="50360"/>
                        <a14:foregroundMark x1="89256" y1="30216" x2="90358" y2="64748"/>
                        <a14:foregroundMark x1="93939" y1="43165" x2="94215" y2="57554"/>
                        <a14:foregroundMark x1="78788" y1="47482" x2="11295" y2="43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695" y="2375876"/>
            <a:ext cx="1169228" cy="49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สี่เหลี่ยมผืนผ้า 54">
            <a:extLst>
              <a:ext uri="{FF2B5EF4-FFF2-40B4-BE49-F238E27FC236}">
                <a16:creationId xmlns:a16="http://schemas.microsoft.com/office/drawing/2014/main" id="{4336072E-0104-473F-A7B8-9E36E01BEB3E}"/>
              </a:ext>
            </a:extLst>
          </p:cNvPr>
          <p:cNvSpPr/>
          <p:nvPr/>
        </p:nvSpPr>
        <p:spPr>
          <a:xfrm>
            <a:off x="4555104" y="2432810"/>
            <a:ext cx="1135187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นางสุพรรณี  ใยปางแก้ว</a:t>
            </a:r>
          </a:p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ครูประจำชั้น อนุบาล </a:t>
            </a:r>
            <a:r>
              <a:rPr lang="en-US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3/2</a:t>
            </a:r>
            <a:endParaRPr lang="th-TH" sz="1050" b="1" dirty="0">
              <a:ln w="18415" cmpd="sng">
                <a:noFill/>
                <a:prstDash val="solid"/>
              </a:ln>
              <a:solidFill>
                <a:sysClr val="windowText" lastClr="00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6" name="Picture 4" descr="👉👉#แจกฟรี &quot;กรอบข้อความลายไทย&quot;... - สื่อสร้างสรรค์เพื่อการศึกษา by ครูก้อย  | Facebook">
            <a:extLst>
              <a:ext uri="{FF2B5EF4-FFF2-40B4-BE49-F238E27FC236}">
                <a16:creationId xmlns:a16="http://schemas.microsoft.com/office/drawing/2014/main" id="{9B43588C-B5CC-49B2-81C6-AF68DD303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53" b="89209" l="4408" r="94215">
                        <a14:foregroundMark x1="17906" y1="41727" x2="17906" y2="41727"/>
                        <a14:foregroundMark x1="8815" y1="67626" x2="4408" y2="50360"/>
                        <a14:foregroundMark x1="89256" y1="30216" x2="90358" y2="64748"/>
                        <a14:foregroundMark x1="93939" y1="43165" x2="94215" y2="57554"/>
                        <a14:foregroundMark x1="78788" y1="47482" x2="11295" y2="43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269" y="2389244"/>
            <a:ext cx="1142048" cy="49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สี่เหลี่ยมผืนผ้า 56">
            <a:extLst>
              <a:ext uri="{FF2B5EF4-FFF2-40B4-BE49-F238E27FC236}">
                <a16:creationId xmlns:a16="http://schemas.microsoft.com/office/drawing/2014/main" id="{34C702CC-8A3F-449E-BC55-5F186EAFFA87}"/>
              </a:ext>
            </a:extLst>
          </p:cNvPr>
          <p:cNvSpPr/>
          <p:nvPr/>
        </p:nvSpPr>
        <p:spPr>
          <a:xfrm>
            <a:off x="5656699" y="2428779"/>
            <a:ext cx="1135187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นายณัฐพล  บุตรหิน</a:t>
            </a:r>
          </a:p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ครูประจำชั้น อนุบาล </a:t>
            </a:r>
            <a:r>
              <a:rPr lang="en-US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3/3</a:t>
            </a:r>
            <a:endParaRPr lang="th-TH" sz="1050" b="1" dirty="0">
              <a:ln w="18415" cmpd="sng">
                <a:noFill/>
                <a:prstDash val="solid"/>
              </a:ln>
              <a:solidFill>
                <a:sysClr val="windowText" lastClr="00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8" name="Picture 16" descr="กล่องข้อความสีเหลือง | การออกแบบปกหนังสือ, กระดาษเขียน, สมุดออร์แกไนเซอร์">
            <a:extLst>
              <a:ext uri="{FF2B5EF4-FFF2-40B4-BE49-F238E27FC236}">
                <a16:creationId xmlns:a16="http://schemas.microsoft.com/office/drawing/2014/main" id="{31740EE4-9A9D-43ED-A67C-1002CB4E0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6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591" y="2259139"/>
            <a:ext cx="5355042" cy="1872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สี่เหลี่ยมผืนผ้า 61">
            <a:extLst>
              <a:ext uri="{FF2B5EF4-FFF2-40B4-BE49-F238E27FC236}">
                <a16:creationId xmlns:a16="http://schemas.microsoft.com/office/drawing/2014/main" id="{979D5B22-DF61-4FA9-ADB2-84601FA6E4B5}"/>
              </a:ext>
            </a:extLst>
          </p:cNvPr>
          <p:cNvSpPr/>
          <p:nvPr/>
        </p:nvSpPr>
        <p:spPr>
          <a:xfrm>
            <a:off x="1177942" y="2957534"/>
            <a:ext cx="457817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2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กิจกรรมที่  11 การละลายของน้ำตาล </a:t>
            </a:r>
          </a:p>
        </p:txBody>
      </p:sp>
      <p:sp>
        <p:nvSpPr>
          <p:cNvPr id="60" name="สี่เหลี่ยมผืนผ้า 59">
            <a:extLst>
              <a:ext uri="{FF2B5EF4-FFF2-40B4-BE49-F238E27FC236}">
                <a16:creationId xmlns:a16="http://schemas.microsoft.com/office/drawing/2014/main" id="{AFE87724-C82D-47D6-A7C5-4A0B73A220EF}"/>
              </a:ext>
            </a:extLst>
          </p:cNvPr>
          <p:cNvSpPr/>
          <p:nvPr/>
        </p:nvSpPr>
        <p:spPr>
          <a:xfrm>
            <a:off x="635997" y="3463803"/>
            <a:ext cx="6129907" cy="70788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/>
              <a:t>จุดประสงค์	1. ศึกษาเรื่องอากาศ ณ อุณหภูมิต่างๆ</a:t>
            </a:r>
          </a:p>
          <a:p>
            <a:pPr algn="ctr"/>
            <a:r>
              <a:rPr lang="th-TH" dirty="0"/>
              <a:t>		2. เด็กเกิดทักษะกระบวนการเรียนรู้ทางวิทยาศาสตร์</a:t>
            </a:r>
          </a:p>
        </p:txBody>
      </p:sp>
      <p:pic>
        <p:nvPicPr>
          <p:cNvPr id="1026" name="Picture 2" descr="เคมีวิทยาศาสตร์เด็กวิทยาศาสตร์, พื้นที่, ลูกบอล png | PNGEgg">
            <a:extLst>
              <a:ext uri="{FF2B5EF4-FFF2-40B4-BE49-F238E27FC236}">
                <a16:creationId xmlns:a16="http://schemas.microsoft.com/office/drawing/2014/main" id="{FC2A3F82-F7EE-4C63-92F9-E12BF08FB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678" b="97198" l="10000" r="90778">
                        <a14:foregroundMark x1="65444" y1="4378" x2="65444" y2="4378"/>
                        <a14:foregroundMark x1="69444" y1="22417" x2="69444" y2="22417"/>
                        <a14:foregroundMark x1="75111" y1="22067" x2="75111" y2="22067"/>
                        <a14:foregroundMark x1="90778" y1="29772" x2="90778" y2="29772"/>
                        <a14:foregroundMark x1="88667" y1="16988" x2="88667" y2="16988"/>
                        <a14:foregroundMark x1="88667" y1="29072" x2="88667" y2="29072"/>
                        <a14:foregroundMark x1="66889" y1="31699" x2="70444" y2="55692"/>
                        <a14:foregroundMark x1="70444" y1="55692" x2="72000" y2="61821"/>
                        <a14:foregroundMark x1="70222" y1="16637" x2="65889" y2="28196"/>
                        <a14:foregroundMark x1="65889" y1="28196" x2="65778" y2="28371"/>
                        <a14:foregroundMark x1="88444" y1="29422" x2="89333" y2="37653"/>
                        <a14:foregroundMark x1="67556" y1="88441" x2="74111" y2="91769"/>
                        <a14:foregroundMark x1="62667" y1="96848" x2="58444" y2="97373"/>
                        <a14:foregroundMark x1="70000" y1="3678" x2="70000" y2="36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3357" y="3012103"/>
            <a:ext cx="2021299" cy="1282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สี่เหลี่ยมผืนผ้า 63">
            <a:extLst>
              <a:ext uri="{FF2B5EF4-FFF2-40B4-BE49-F238E27FC236}">
                <a16:creationId xmlns:a16="http://schemas.microsoft.com/office/drawing/2014/main" id="{701AAEDF-F8BE-4AB2-A170-FE853F3D73AD}"/>
              </a:ext>
            </a:extLst>
          </p:cNvPr>
          <p:cNvSpPr/>
          <p:nvPr/>
        </p:nvSpPr>
        <p:spPr>
          <a:xfrm>
            <a:off x="794268" y="3513319"/>
            <a:ext cx="6298042" cy="67710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th-TH" sz="2000" b="1" dirty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จุดประสงค์	</a:t>
            </a:r>
          </a:p>
          <a:p>
            <a:r>
              <a:rPr lang="th-TH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1. ศึกษาเรื่องการละลาย   2. เด็กเกิดทักษะกระบวนการเรียนรู้ทางวิทยาศาสตร์ </a:t>
            </a:r>
          </a:p>
        </p:txBody>
      </p:sp>
      <p:sp>
        <p:nvSpPr>
          <p:cNvPr id="66" name="สี่เหลี่ยมผืนผ้า 65">
            <a:extLst>
              <a:ext uri="{FF2B5EF4-FFF2-40B4-BE49-F238E27FC236}">
                <a16:creationId xmlns:a16="http://schemas.microsoft.com/office/drawing/2014/main" id="{EEB5D8F9-4AD6-49FF-A936-C715C76C391B}"/>
              </a:ext>
            </a:extLst>
          </p:cNvPr>
          <p:cNvSpPr/>
          <p:nvPr/>
        </p:nvSpPr>
        <p:spPr>
          <a:xfrm>
            <a:off x="79475" y="4293905"/>
            <a:ext cx="2938810" cy="51090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th-TH" sz="2000" b="1" dirty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ผลที่เกิดกับเด็ก	</a:t>
            </a:r>
          </a:p>
          <a:p>
            <a:r>
              <a:rPr lang="th-TH" sz="1600" b="1" dirty="0">
                <a:ln w="1841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1. ผลที่เกิดตามวัตถุประสงค์</a:t>
            </a:r>
          </a:p>
          <a:p>
            <a:pPr marL="85725" indent="-85725"/>
            <a:r>
              <a:rPr lang="th-TH" sz="16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 </a:t>
            </a:r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1.1 เด็กมีความรู้ความเข้าใจ เรื่องการละลายของน้ำตาลมากขึ้น </a:t>
            </a:r>
          </a:p>
          <a:p>
            <a:pPr marL="85725" indent="-85725"/>
            <a:r>
              <a:rPr lang="th-TH" sz="16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 </a:t>
            </a:r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1.2 เด็กเกิดทักษะกระบวนการเรียนรู้ทางวิทยาศาสตร์ </a:t>
            </a:r>
            <a:endParaRPr lang="th-TH" sz="1600" b="1" dirty="0">
              <a:ln w="18415" cmpd="sng">
                <a:noFill/>
                <a:prstDash val="solid"/>
              </a:ln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Mali Grade 6" panose="02000506000000020004" pitchFamily="2" charset="-34"/>
              <a:cs typeface="+mj-cs"/>
            </a:endParaRPr>
          </a:p>
          <a:p>
            <a:r>
              <a:rPr lang="th-TH" sz="1600" b="1" dirty="0">
                <a:ln w="1841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2.พัฒนาการความสามารถพื้นฐานและพัฒนาการของเด็กปฐมวัย</a:t>
            </a:r>
          </a:p>
          <a:p>
            <a:r>
              <a:rPr lang="th-TH" sz="1600" b="1" dirty="0">
                <a:ln w="18415" cmpd="sng">
                  <a:noFill/>
                  <a:prstDash val="solid"/>
                </a:ln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 </a:t>
            </a:r>
            <a:r>
              <a:rPr lang="th-TH" sz="1400" b="1" dirty="0">
                <a:ln w="18415" cmpd="sng">
                  <a:noFill/>
                  <a:prstDash val="solid"/>
                </a:ln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2.1 ด้ายการเรียนรู้/ด้านภาษา/สติปัญญา</a:t>
            </a:r>
          </a:p>
          <a:p>
            <a:pPr marL="85725" indent="-85725"/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 - เด็กสามารถสร้างผลงานตามความคิดของตนเอง                            โดยมีรายละเอียดเพิ่มขึ้นได้ 		</a:t>
            </a:r>
          </a:p>
          <a:p>
            <a:pPr marL="85725" indent="-85725"/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 - เด็กได้เรียนรู้เรื่องการละลายของน้ำตาล</a:t>
            </a:r>
            <a:r>
              <a:rPr lang="th-TH" sz="1400" b="1" dirty="0">
                <a:ln w="18415" cmpd="sng">
                  <a:noFill/>
                  <a:prstDash val="solid"/>
                </a:ln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 </a:t>
            </a:r>
          </a:p>
          <a:p>
            <a:pPr marL="85725" indent="-85725"/>
            <a:r>
              <a:rPr lang="th-TH" sz="1400" b="1" dirty="0">
                <a:ln w="18415" cmpd="sng">
                  <a:noFill/>
                  <a:prstDash val="solid"/>
                </a:ln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 2.2 ด้านสังคม</a:t>
            </a:r>
          </a:p>
          <a:p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 - เด็กรู้จักการปฏิบัติตามข้อตกลงร่วมกันได้</a:t>
            </a:r>
          </a:p>
          <a:p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 - เด็กรู้จักการทำงานเป็นกลุ่มได้</a:t>
            </a:r>
          </a:p>
          <a:p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 </a:t>
            </a:r>
            <a:r>
              <a:rPr lang="th-TH" sz="1400" b="1" dirty="0">
                <a:ln w="18415" cmpd="sng">
                  <a:noFill/>
                  <a:prstDash val="solid"/>
                </a:ln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2.3 ด้านอารมณ์ - จิตใจ</a:t>
            </a:r>
          </a:p>
          <a:p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 - เด็กมีความสนใจในการทดลอง</a:t>
            </a:r>
          </a:p>
          <a:p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 - เด็กมีความพึงพอใจในผลงานตนเอง และชื่นชมผลงานคนอื่น</a:t>
            </a:r>
          </a:p>
          <a:p>
            <a:r>
              <a:rPr lang="th-TH" sz="1400" b="1" dirty="0">
                <a:ln w="18415" cmpd="sng">
                  <a:noFill/>
                  <a:prstDash val="solid"/>
                </a:ln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2.4 ด้านการเคลื่อนไหวร่างกาย</a:t>
            </a:r>
          </a:p>
          <a:p>
            <a:pPr indent="88900"/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- เด็กสามารถใช้หลอดหยด หยดสีใส่น้ำตาลได้</a:t>
            </a:r>
          </a:p>
          <a:p>
            <a:pPr indent="88900"/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- เด็กสามารถใช้มือในการวาดภาพระบายสีได้อย่างคล่องแคล่ว</a:t>
            </a:r>
          </a:p>
        </p:txBody>
      </p:sp>
      <p:pic>
        <p:nvPicPr>
          <p:cNvPr id="73" name="รูปภาพ 72">
            <a:extLst>
              <a:ext uri="{FF2B5EF4-FFF2-40B4-BE49-F238E27FC236}">
                <a16:creationId xmlns:a16="http://schemas.microsoft.com/office/drawing/2014/main" id="{F509C238-03EA-4E1D-BB79-A16CCEE471D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619" y="9114160"/>
            <a:ext cx="673267" cy="673267"/>
          </a:xfrm>
          <a:prstGeom prst="rect">
            <a:avLst/>
          </a:prstGeom>
        </p:spPr>
      </p:pic>
      <p:sp>
        <p:nvSpPr>
          <p:cNvPr id="75" name="สี่เหลี่ยมผืนผ้า 74">
            <a:extLst>
              <a:ext uri="{FF2B5EF4-FFF2-40B4-BE49-F238E27FC236}">
                <a16:creationId xmlns:a16="http://schemas.microsoft.com/office/drawing/2014/main" id="{726A5ECC-1E63-49BF-93AC-A6B8557405DF}"/>
              </a:ext>
            </a:extLst>
          </p:cNvPr>
          <p:cNvSpPr/>
          <p:nvPr/>
        </p:nvSpPr>
        <p:spPr>
          <a:xfrm>
            <a:off x="3213177" y="9278377"/>
            <a:ext cx="2865352" cy="461665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12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โรงเรียนชุมชนสามพร้าว </a:t>
            </a:r>
          </a:p>
          <a:p>
            <a:pPr algn="r"/>
            <a:r>
              <a:rPr lang="th-TH" sz="12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๔๔๖ หมู่ที่ ๒ ตำบลสามพร้าว อำเภอเมือง จังหวัดอุดรธานี ๔๑๐๐๐ </a:t>
            </a:r>
          </a:p>
        </p:txBody>
      </p:sp>
      <p:pic>
        <p:nvPicPr>
          <p:cNvPr id="1028" name="Picture 4" descr="เคมีวิทยาศาสตร์เด็กวิทยาศาสตร์, พื้นที่, ลูกบอล png | PNGEgg">
            <a:extLst>
              <a:ext uri="{FF2B5EF4-FFF2-40B4-BE49-F238E27FC236}">
                <a16:creationId xmlns:a16="http://schemas.microsoft.com/office/drawing/2014/main" id="{BC4D21AC-D993-42A5-98B8-70B37D2917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8231" b="93170" l="4889" r="46000">
                        <a14:foregroundMark x1="46111" y1="51138" x2="46111" y2="51138"/>
                        <a14:foregroundMark x1="31556" y1="8406" x2="31556" y2="8406"/>
                        <a14:foregroundMark x1="11222" y1="51138" x2="11222" y2="51138"/>
                        <a14:foregroundMark x1="27333" y1="85114" x2="27333" y2="85114"/>
                        <a14:foregroundMark x1="33667" y1="84063" x2="33667" y2="93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812"/>
          <a:stretch/>
        </p:blipFill>
        <p:spPr bwMode="auto">
          <a:xfrm>
            <a:off x="2475341" y="7998365"/>
            <a:ext cx="1125978" cy="145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image17.png">
            <a:extLst>
              <a:ext uri="{FF2B5EF4-FFF2-40B4-BE49-F238E27FC236}">
                <a16:creationId xmlns:a16="http://schemas.microsoft.com/office/drawing/2014/main" id="{CEEC19D9-1F60-438E-BC96-92599AC6BDC8}"/>
              </a:ext>
            </a:extLst>
          </p:cNvPr>
          <p:cNvPicPr/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92035" y="6005529"/>
            <a:ext cx="1826673" cy="1505640"/>
          </a:xfrm>
          <a:prstGeom prst="rect">
            <a:avLst/>
          </a:prstGeom>
          <a:ln w="57150">
            <a:solidFill>
              <a:schemeClr val="accent1"/>
            </a:solidFill>
            <a:prstDash val="solid"/>
          </a:ln>
        </p:spPr>
      </p:pic>
      <p:pic>
        <p:nvPicPr>
          <p:cNvPr id="46" name="image1.png">
            <a:extLst>
              <a:ext uri="{FF2B5EF4-FFF2-40B4-BE49-F238E27FC236}">
                <a16:creationId xmlns:a16="http://schemas.microsoft.com/office/drawing/2014/main" id="{E9C4CC50-7371-4DE3-85D9-C8C31C53B841}"/>
              </a:ext>
            </a:extLst>
          </p:cNvPr>
          <p:cNvPicPr/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63070" y="4301367"/>
            <a:ext cx="1698571" cy="1497691"/>
          </a:xfrm>
          <a:prstGeom prst="rect">
            <a:avLst/>
          </a:prstGeom>
          <a:ln w="57150">
            <a:solidFill>
              <a:schemeClr val="accent1"/>
            </a:solidFill>
            <a:prstDash val="solid"/>
          </a:ln>
        </p:spPr>
      </p:pic>
      <p:pic>
        <p:nvPicPr>
          <p:cNvPr id="59" name="image3.png">
            <a:extLst>
              <a:ext uri="{FF2B5EF4-FFF2-40B4-BE49-F238E27FC236}">
                <a16:creationId xmlns:a16="http://schemas.microsoft.com/office/drawing/2014/main" id="{C315E0DD-8AB0-4410-B1BF-5AE29E19EB2A}"/>
              </a:ext>
            </a:extLst>
          </p:cNvPr>
          <p:cNvPicPr/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>
            <a:off x="3054496" y="5992105"/>
            <a:ext cx="1707143" cy="1505639"/>
          </a:xfrm>
          <a:prstGeom prst="rect">
            <a:avLst/>
          </a:prstGeom>
          <a:ln w="57150">
            <a:solidFill>
              <a:schemeClr val="accent1"/>
            </a:solidFill>
            <a:prstDash val="solid"/>
          </a:ln>
        </p:spPr>
      </p:pic>
      <p:pic>
        <p:nvPicPr>
          <p:cNvPr id="61" name="image13.png">
            <a:extLst>
              <a:ext uri="{FF2B5EF4-FFF2-40B4-BE49-F238E27FC236}">
                <a16:creationId xmlns:a16="http://schemas.microsoft.com/office/drawing/2014/main" id="{A6344AA0-C2A9-466B-BFEF-448DEA94591A}"/>
              </a:ext>
            </a:extLst>
          </p:cNvPr>
          <p:cNvPicPr/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92035" y="4305995"/>
            <a:ext cx="1826673" cy="1497691"/>
          </a:xfrm>
          <a:prstGeom prst="rect">
            <a:avLst/>
          </a:prstGeom>
          <a:ln w="57150">
            <a:solidFill>
              <a:schemeClr val="accent1"/>
            </a:solidFill>
            <a:prstDash val="solid"/>
          </a:ln>
        </p:spPr>
      </p:pic>
      <p:pic>
        <p:nvPicPr>
          <p:cNvPr id="63" name="image16.png">
            <a:extLst>
              <a:ext uri="{FF2B5EF4-FFF2-40B4-BE49-F238E27FC236}">
                <a16:creationId xmlns:a16="http://schemas.microsoft.com/office/drawing/2014/main" id="{F44969D0-C7C9-419B-BBC5-946BA496784B}"/>
              </a:ext>
            </a:extLst>
          </p:cNvPr>
          <p:cNvPicPr/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17492" y="7646380"/>
            <a:ext cx="2162175" cy="1619250"/>
          </a:xfrm>
          <a:prstGeom prst="rect">
            <a:avLst/>
          </a:prstGeom>
          <a:ln w="57150">
            <a:solidFill>
              <a:schemeClr val="accent1"/>
            </a:solidFill>
            <a:prstDash val="solid"/>
          </a:ln>
        </p:spPr>
      </p:pic>
    </p:spTree>
    <p:extLst>
      <p:ext uri="{BB962C8B-B14F-4D97-AF65-F5344CB8AC3E}">
        <p14:creationId xmlns:p14="http://schemas.microsoft.com/office/powerpoint/2010/main" val="28787755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สี่เหลี่ยมผืนผ้า 64">
            <a:extLst>
              <a:ext uri="{FF2B5EF4-FFF2-40B4-BE49-F238E27FC236}">
                <a16:creationId xmlns:a16="http://schemas.microsoft.com/office/drawing/2014/main" id="{1E8BAE0B-388C-494E-A334-6F7A8F927433}"/>
              </a:ext>
            </a:extLst>
          </p:cNvPr>
          <p:cNvSpPr/>
          <p:nvPr/>
        </p:nvSpPr>
        <p:spPr>
          <a:xfrm>
            <a:off x="139292" y="4241783"/>
            <a:ext cx="2819177" cy="487237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/>
              <a:t>จุดประสงค์	1. ศึกษาเรื่องอากาศ ณ อุณหภูมิต่างๆ</a:t>
            </a:r>
          </a:p>
          <a:p>
            <a:pPr algn="ctr"/>
            <a:r>
              <a:rPr lang="th-TH" dirty="0"/>
              <a:t>		2. เด็กเกิดทักษะกระบวนการเรียนรู้ทางวิทยาศาสตร์</a:t>
            </a:r>
          </a:p>
        </p:txBody>
      </p:sp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id="{C61FEB89-2935-4B2F-A260-D27E4CE98EDA}"/>
              </a:ext>
            </a:extLst>
          </p:cNvPr>
          <p:cNvSpPr/>
          <p:nvPr/>
        </p:nvSpPr>
        <p:spPr>
          <a:xfrm>
            <a:off x="0" y="-120642"/>
            <a:ext cx="6858000" cy="20065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1EEE0BEF-0B67-4785-AFB8-030DFB30C0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573" b="850"/>
          <a:stretch/>
        </p:blipFill>
        <p:spPr>
          <a:xfrm>
            <a:off x="19658" y="277014"/>
            <a:ext cx="1197318" cy="1168763"/>
          </a:xfrm>
          <a:prstGeom prst="ellipse">
            <a:avLst/>
          </a:prstGeom>
          <a:ln w="12700">
            <a:noFill/>
            <a:prstDash val="solid"/>
          </a:ln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33BD6739-F91C-4733-9192-780303C834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1" t="10601" b="8569"/>
          <a:stretch/>
        </p:blipFill>
        <p:spPr>
          <a:xfrm>
            <a:off x="1028578" y="0"/>
            <a:ext cx="5829422" cy="1722793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1547175E-FB9C-4623-93CC-41EE399836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630" y="260614"/>
            <a:ext cx="1096667" cy="1168763"/>
          </a:xfrm>
          <a:prstGeom prst="ellipse">
            <a:avLst/>
          </a:prstGeom>
        </p:spPr>
      </p:pic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7F880FFD-52E7-4AA7-93A4-11FF31092A8B}"/>
              </a:ext>
            </a:extLst>
          </p:cNvPr>
          <p:cNvSpPr/>
          <p:nvPr/>
        </p:nvSpPr>
        <p:spPr>
          <a:xfrm>
            <a:off x="2020878" y="310113"/>
            <a:ext cx="474567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400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กิจกรรมการทดลอง</a:t>
            </a:r>
          </a:p>
        </p:txBody>
      </p:sp>
      <p:sp>
        <p:nvSpPr>
          <p:cNvPr id="10" name="สี่เหลี่ยมผืนผ้า 9">
            <a:extLst>
              <a:ext uri="{FF2B5EF4-FFF2-40B4-BE49-F238E27FC236}">
                <a16:creationId xmlns:a16="http://schemas.microsoft.com/office/drawing/2014/main" id="{4FC6488C-715E-4680-A8A7-8402F29C7B18}"/>
              </a:ext>
            </a:extLst>
          </p:cNvPr>
          <p:cNvSpPr/>
          <p:nvPr/>
        </p:nvSpPr>
        <p:spPr>
          <a:xfrm>
            <a:off x="2046216" y="791840"/>
            <a:ext cx="474567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40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บ้านนักวิทยาศาสตร์น้อย</a:t>
            </a:r>
          </a:p>
        </p:txBody>
      </p:sp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87C6DC52-6558-46E5-8888-26FB781CFA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683" y="-62453"/>
            <a:ext cx="1346534" cy="490523"/>
          </a:xfrm>
          <a:prstGeom prst="rect">
            <a:avLst/>
          </a:prstGeom>
        </p:spPr>
      </p:pic>
      <p:sp>
        <p:nvSpPr>
          <p:cNvPr id="14" name="สี่เหลี่ยมผืนผ้า 13">
            <a:extLst>
              <a:ext uri="{FF2B5EF4-FFF2-40B4-BE49-F238E27FC236}">
                <a16:creationId xmlns:a16="http://schemas.microsoft.com/office/drawing/2014/main" id="{B93BBA35-2CF8-4007-BD8B-A30597756CC8}"/>
              </a:ext>
            </a:extLst>
          </p:cNvPr>
          <p:cNvSpPr/>
          <p:nvPr/>
        </p:nvSpPr>
        <p:spPr>
          <a:xfrm>
            <a:off x="2119511" y="1318062"/>
            <a:ext cx="474567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240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โรงเรียนชุมชนสามพร้าว </a:t>
            </a:r>
            <a:r>
              <a:rPr lang="th-TH" sz="2400" b="1" dirty="0" err="1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สพ</a:t>
            </a:r>
            <a:r>
              <a:rPr lang="th-TH" sz="240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ป.อุดรธานี เขต </a:t>
            </a:r>
            <a:r>
              <a:rPr lang="en-US" sz="240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1</a:t>
            </a:r>
            <a:endParaRPr lang="th-TH" sz="2400" b="1" dirty="0">
              <a:ln w="18415" cmpd="sng">
                <a:noFill/>
                <a:prstDash val="solid"/>
              </a:ln>
              <a:solidFill>
                <a:sysClr val="windowText" lastClr="00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Mali Grade 6" panose="02000506000000020004" pitchFamily="2" charset="-34"/>
              <a:cs typeface="+mj-cs"/>
            </a:endParaRPr>
          </a:p>
        </p:txBody>
      </p:sp>
      <p:sp>
        <p:nvSpPr>
          <p:cNvPr id="15" name="สี่เหลี่ยมผืนผ้า 14">
            <a:extLst>
              <a:ext uri="{FF2B5EF4-FFF2-40B4-BE49-F238E27FC236}">
                <a16:creationId xmlns:a16="http://schemas.microsoft.com/office/drawing/2014/main" id="{E71964C9-741A-41BE-A387-AFF80689FCD3}"/>
              </a:ext>
            </a:extLst>
          </p:cNvPr>
          <p:cNvSpPr/>
          <p:nvPr/>
        </p:nvSpPr>
        <p:spPr>
          <a:xfrm>
            <a:off x="0" y="1843434"/>
            <a:ext cx="6857999" cy="76906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4273DE9C-EC68-48C7-BF15-6EEF37255F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44" y="1777203"/>
            <a:ext cx="632197" cy="856192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8" name="Picture 4" descr="👉👉#แจกฟรี &quot;กรอบข้อความลายไทย&quot;... - สื่อสร้างสรรค์เพื่อการศึกษา by ครูก้อย  | Facebook">
            <a:extLst>
              <a:ext uri="{FF2B5EF4-FFF2-40B4-BE49-F238E27FC236}">
                <a16:creationId xmlns:a16="http://schemas.microsoft.com/office/drawing/2014/main" id="{D882A128-D81F-4622-ABB8-564595B6F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53" b="89209" l="4408" r="94215">
                        <a14:foregroundMark x1="17906" y1="41727" x2="17906" y2="41727"/>
                        <a14:foregroundMark x1="8815" y1="67626" x2="4408" y2="50360"/>
                        <a14:foregroundMark x1="89256" y1="30216" x2="90358" y2="64748"/>
                        <a14:foregroundMark x1="93939" y1="43165" x2="94215" y2="57554"/>
                        <a14:foregroundMark x1="78788" y1="47482" x2="11295" y2="43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3" y="2390323"/>
            <a:ext cx="1118741" cy="49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สี่เหลี่ยมผืนผ้า 25">
            <a:extLst>
              <a:ext uri="{FF2B5EF4-FFF2-40B4-BE49-F238E27FC236}">
                <a16:creationId xmlns:a16="http://schemas.microsoft.com/office/drawing/2014/main" id="{55850C5D-94BC-4DC7-93AD-C5BD39FD02D2}"/>
              </a:ext>
            </a:extLst>
          </p:cNvPr>
          <p:cNvSpPr/>
          <p:nvPr/>
        </p:nvSpPr>
        <p:spPr>
          <a:xfrm>
            <a:off x="68404" y="2432471"/>
            <a:ext cx="1135187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น.ส.สุวน</a:t>
            </a:r>
            <a:r>
              <a:rPr lang="th-TH" sz="1050" b="1" dirty="0" err="1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ันต์</a:t>
            </a:r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  ศรีรักษา</a:t>
            </a:r>
          </a:p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ครูประจำชั้น อนุบาล </a:t>
            </a:r>
            <a:r>
              <a:rPr lang="en-US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2/1</a:t>
            </a:r>
            <a:endParaRPr lang="th-TH" sz="1050" b="1" dirty="0">
              <a:ln w="18415" cmpd="sng">
                <a:noFill/>
                <a:prstDash val="solid"/>
              </a:ln>
              <a:solidFill>
                <a:sysClr val="windowText" lastClr="00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39" name="รูปภาพ 38">
            <a:extLst>
              <a:ext uri="{FF2B5EF4-FFF2-40B4-BE49-F238E27FC236}">
                <a16:creationId xmlns:a16="http://schemas.microsoft.com/office/drawing/2014/main" id="{473FA82F-CF35-4405-8637-6623C335FB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237" y="1725983"/>
            <a:ext cx="755891" cy="93980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1" name="รูปภาพ 40">
            <a:extLst>
              <a:ext uri="{FF2B5EF4-FFF2-40B4-BE49-F238E27FC236}">
                <a16:creationId xmlns:a16="http://schemas.microsoft.com/office/drawing/2014/main" id="{1837223A-F46A-4CB7-AE64-8744A819412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377" y="1747439"/>
            <a:ext cx="755890" cy="878334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3" name="รูปภาพ 42">
            <a:extLst>
              <a:ext uri="{FF2B5EF4-FFF2-40B4-BE49-F238E27FC236}">
                <a16:creationId xmlns:a16="http://schemas.microsoft.com/office/drawing/2014/main" id="{E8A98F3A-5944-4A68-85E5-025AB7FA538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216" y="1758248"/>
            <a:ext cx="660453" cy="844244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5" name="รูปภาพ 44">
            <a:extLst>
              <a:ext uri="{FF2B5EF4-FFF2-40B4-BE49-F238E27FC236}">
                <a16:creationId xmlns:a16="http://schemas.microsoft.com/office/drawing/2014/main" id="{C2F6A488-9248-48E1-9939-E0FEAD81F91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641" y="1770420"/>
            <a:ext cx="702746" cy="828019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7" name="รูปภาพ 46">
            <a:extLst>
              <a:ext uri="{FF2B5EF4-FFF2-40B4-BE49-F238E27FC236}">
                <a16:creationId xmlns:a16="http://schemas.microsoft.com/office/drawing/2014/main" id="{DC6EFBEA-879D-4E65-8A27-119E9E4FF65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667" y="1752304"/>
            <a:ext cx="692351" cy="94308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8" name="Picture 4" descr="👉👉#แจกฟรี &quot;กรอบข้อความลายไทย&quot;... - สื่อสร้างสรรค์เพื่อการศึกษา by ครูก้อย  | Facebook">
            <a:extLst>
              <a:ext uri="{FF2B5EF4-FFF2-40B4-BE49-F238E27FC236}">
                <a16:creationId xmlns:a16="http://schemas.microsoft.com/office/drawing/2014/main" id="{B9978C00-31BF-4D53-BBAE-5C610CB8D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53" b="89209" l="4408" r="94215">
                        <a14:foregroundMark x1="17906" y1="41727" x2="17906" y2="41727"/>
                        <a14:foregroundMark x1="8815" y1="67626" x2="4408" y2="50360"/>
                        <a14:foregroundMark x1="89256" y1="30216" x2="90358" y2="64748"/>
                        <a14:foregroundMark x1="93939" y1="43165" x2="94215" y2="57554"/>
                        <a14:foregroundMark x1="78788" y1="47482" x2="11295" y2="43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959" y="2383498"/>
            <a:ext cx="1219144" cy="49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สี่เหลี่ยมผืนผ้า 48">
            <a:extLst>
              <a:ext uri="{FF2B5EF4-FFF2-40B4-BE49-F238E27FC236}">
                <a16:creationId xmlns:a16="http://schemas.microsoft.com/office/drawing/2014/main" id="{C7D35A22-D4BB-494E-BAA3-B4DE0A8919EC}"/>
              </a:ext>
            </a:extLst>
          </p:cNvPr>
          <p:cNvSpPr/>
          <p:nvPr/>
        </p:nvSpPr>
        <p:spPr>
          <a:xfrm>
            <a:off x="1180886" y="2441916"/>
            <a:ext cx="1135187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น.ส.วิไลภรณ์  เบอร์ไชสงค์</a:t>
            </a:r>
          </a:p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ครูประจำชั้น อนุบาล </a:t>
            </a:r>
            <a:r>
              <a:rPr lang="en-US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2/2</a:t>
            </a:r>
            <a:endParaRPr lang="th-TH" sz="1050" b="1" dirty="0">
              <a:ln w="18415" cmpd="sng">
                <a:noFill/>
                <a:prstDash val="solid"/>
              </a:ln>
              <a:solidFill>
                <a:sysClr val="windowText" lastClr="00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0" name="Picture 4" descr="👉👉#แจกฟรี &quot;กรอบข้อความลายไทย&quot;... - สื่อสร้างสรรค์เพื่อการศึกษา by ครูก้อย  | Facebook">
            <a:extLst>
              <a:ext uri="{FF2B5EF4-FFF2-40B4-BE49-F238E27FC236}">
                <a16:creationId xmlns:a16="http://schemas.microsoft.com/office/drawing/2014/main" id="{5D66402B-36DF-4567-91FE-A482B170C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53" b="89209" l="4408" r="94215">
                        <a14:foregroundMark x1="17906" y1="41727" x2="17906" y2="41727"/>
                        <a14:foregroundMark x1="8815" y1="67626" x2="4408" y2="50360"/>
                        <a14:foregroundMark x1="89256" y1="30216" x2="90358" y2="64748"/>
                        <a14:foregroundMark x1="93939" y1="43165" x2="94215" y2="57554"/>
                        <a14:foregroundMark x1="78788" y1="47482" x2="11295" y2="43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948" y="2383498"/>
            <a:ext cx="1113167" cy="49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สี่เหลี่ยมผืนผ้า 50">
            <a:extLst>
              <a:ext uri="{FF2B5EF4-FFF2-40B4-BE49-F238E27FC236}">
                <a16:creationId xmlns:a16="http://schemas.microsoft.com/office/drawing/2014/main" id="{7E56735D-7C5D-4B53-9CF4-AF8E28F026D1}"/>
              </a:ext>
            </a:extLst>
          </p:cNvPr>
          <p:cNvSpPr/>
          <p:nvPr/>
        </p:nvSpPr>
        <p:spPr>
          <a:xfrm>
            <a:off x="2332856" y="2432503"/>
            <a:ext cx="1103259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นางสงัด  อินยาศรี</a:t>
            </a:r>
          </a:p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ครูประจำชั้น อนุบาล </a:t>
            </a:r>
            <a:r>
              <a:rPr lang="en-US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2/3</a:t>
            </a:r>
            <a:endParaRPr lang="th-TH" sz="1050" b="1" dirty="0">
              <a:ln w="18415" cmpd="sng">
                <a:noFill/>
                <a:prstDash val="solid"/>
              </a:ln>
              <a:solidFill>
                <a:sysClr val="windowText" lastClr="00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2" name="Picture 4" descr="👉👉#แจกฟรี &quot;กรอบข้อความลายไทย&quot;... - สื่อสร้างสรรค์เพื่อการศึกษา by ครูก้อย  | Facebook">
            <a:extLst>
              <a:ext uri="{FF2B5EF4-FFF2-40B4-BE49-F238E27FC236}">
                <a16:creationId xmlns:a16="http://schemas.microsoft.com/office/drawing/2014/main" id="{C6133687-7839-4BDC-9761-BCE20073A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53" b="89209" l="4408" r="94215">
                        <a14:foregroundMark x1="17906" y1="41727" x2="17906" y2="41727"/>
                        <a14:foregroundMark x1="8815" y1="67626" x2="4408" y2="50360"/>
                        <a14:foregroundMark x1="89256" y1="30216" x2="90358" y2="64748"/>
                        <a14:foregroundMark x1="93939" y1="43165" x2="94215" y2="57554"/>
                        <a14:foregroundMark x1="78788" y1="47482" x2="11295" y2="43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061" y="2378014"/>
            <a:ext cx="1191853" cy="49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สี่เหลี่ยมผืนผ้า 52">
            <a:extLst>
              <a:ext uri="{FF2B5EF4-FFF2-40B4-BE49-F238E27FC236}">
                <a16:creationId xmlns:a16="http://schemas.microsoft.com/office/drawing/2014/main" id="{FAC792BF-FBF4-4742-A7EF-B818E3A7CE87}"/>
              </a:ext>
            </a:extLst>
          </p:cNvPr>
          <p:cNvSpPr/>
          <p:nvPr/>
        </p:nvSpPr>
        <p:spPr>
          <a:xfrm>
            <a:off x="3436004" y="2419653"/>
            <a:ext cx="1103259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น.ส.อมรรัตน์  พันธ์นพ</a:t>
            </a:r>
          </a:p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ครูประจำชั้น อนุบาล </a:t>
            </a:r>
            <a:r>
              <a:rPr lang="en-US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3/1</a:t>
            </a:r>
            <a:endParaRPr lang="th-TH" sz="1050" b="1" dirty="0">
              <a:ln w="18415" cmpd="sng">
                <a:noFill/>
                <a:prstDash val="solid"/>
              </a:ln>
              <a:solidFill>
                <a:sysClr val="windowText" lastClr="00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4" name="Picture 4" descr="👉👉#แจกฟรี &quot;กรอบข้อความลายไทย&quot;... - สื่อสร้างสรรค์เพื่อการศึกษา by ครูก้อย  | Facebook">
            <a:extLst>
              <a:ext uri="{FF2B5EF4-FFF2-40B4-BE49-F238E27FC236}">
                <a16:creationId xmlns:a16="http://schemas.microsoft.com/office/drawing/2014/main" id="{064C0A86-567C-4195-BE42-8420B084B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53" b="89209" l="4408" r="94215">
                        <a14:foregroundMark x1="17906" y1="41727" x2="17906" y2="41727"/>
                        <a14:foregroundMark x1="8815" y1="67626" x2="4408" y2="50360"/>
                        <a14:foregroundMark x1="89256" y1="30216" x2="90358" y2="64748"/>
                        <a14:foregroundMark x1="93939" y1="43165" x2="94215" y2="57554"/>
                        <a14:foregroundMark x1="78788" y1="47482" x2="11295" y2="43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695" y="2375876"/>
            <a:ext cx="1169228" cy="49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สี่เหลี่ยมผืนผ้า 54">
            <a:extLst>
              <a:ext uri="{FF2B5EF4-FFF2-40B4-BE49-F238E27FC236}">
                <a16:creationId xmlns:a16="http://schemas.microsoft.com/office/drawing/2014/main" id="{4336072E-0104-473F-A7B8-9E36E01BEB3E}"/>
              </a:ext>
            </a:extLst>
          </p:cNvPr>
          <p:cNvSpPr/>
          <p:nvPr/>
        </p:nvSpPr>
        <p:spPr>
          <a:xfrm>
            <a:off x="4555104" y="2432810"/>
            <a:ext cx="1135187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นางสุพรรณี  ใยปางแก้ว</a:t>
            </a:r>
          </a:p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ครูประจำชั้น อนุบาล </a:t>
            </a:r>
            <a:r>
              <a:rPr lang="en-US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3/2</a:t>
            </a:r>
            <a:endParaRPr lang="th-TH" sz="1050" b="1" dirty="0">
              <a:ln w="18415" cmpd="sng">
                <a:noFill/>
                <a:prstDash val="solid"/>
              </a:ln>
              <a:solidFill>
                <a:sysClr val="windowText" lastClr="00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6" name="Picture 4" descr="👉👉#แจกฟรี &quot;กรอบข้อความลายไทย&quot;... - สื่อสร้างสรรค์เพื่อการศึกษา by ครูก้อย  | Facebook">
            <a:extLst>
              <a:ext uri="{FF2B5EF4-FFF2-40B4-BE49-F238E27FC236}">
                <a16:creationId xmlns:a16="http://schemas.microsoft.com/office/drawing/2014/main" id="{9B43588C-B5CC-49B2-81C6-AF68DD303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53" b="89209" l="4408" r="94215">
                        <a14:foregroundMark x1="17906" y1="41727" x2="17906" y2="41727"/>
                        <a14:foregroundMark x1="8815" y1="67626" x2="4408" y2="50360"/>
                        <a14:foregroundMark x1="89256" y1="30216" x2="90358" y2="64748"/>
                        <a14:foregroundMark x1="93939" y1="43165" x2="94215" y2="57554"/>
                        <a14:foregroundMark x1="78788" y1="47482" x2="11295" y2="43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269" y="2389244"/>
            <a:ext cx="1142048" cy="49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สี่เหลี่ยมผืนผ้า 56">
            <a:extLst>
              <a:ext uri="{FF2B5EF4-FFF2-40B4-BE49-F238E27FC236}">
                <a16:creationId xmlns:a16="http://schemas.microsoft.com/office/drawing/2014/main" id="{34C702CC-8A3F-449E-BC55-5F186EAFFA87}"/>
              </a:ext>
            </a:extLst>
          </p:cNvPr>
          <p:cNvSpPr/>
          <p:nvPr/>
        </p:nvSpPr>
        <p:spPr>
          <a:xfrm>
            <a:off x="5656699" y="2428779"/>
            <a:ext cx="1135187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นายณัฐพล  บุตรหิน</a:t>
            </a:r>
          </a:p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ครูประจำชั้น อนุบาล </a:t>
            </a:r>
            <a:r>
              <a:rPr lang="en-US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3/3</a:t>
            </a:r>
            <a:endParaRPr lang="th-TH" sz="1050" b="1" dirty="0">
              <a:ln w="18415" cmpd="sng">
                <a:noFill/>
                <a:prstDash val="solid"/>
              </a:ln>
              <a:solidFill>
                <a:sysClr val="windowText" lastClr="00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8" name="Picture 16" descr="กล่องข้อความสีเหลือง | การออกแบบปกหนังสือ, กระดาษเขียน, สมุดออร์แกไนเซอร์">
            <a:extLst>
              <a:ext uri="{FF2B5EF4-FFF2-40B4-BE49-F238E27FC236}">
                <a16:creationId xmlns:a16="http://schemas.microsoft.com/office/drawing/2014/main" id="{31740EE4-9A9D-43ED-A67C-1002CB4E0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6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591" y="2259139"/>
            <a:ext cx="5355042" cy="1872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สี่เหลี่ยมผืนผ้า 61">
            <a:extLst>
              <a:ext uri="{FF2B5EF4-FFF2-40B4-BE49-F238E27FC236}">
                <a16:creationId xmlns:a16="http://schemas.microsoft.com/office/drawing/2014/main" id="{979D5B22-DF61-4FA9-ADB2-84601FA6E4B5}"/>
              </a:ext>
            </a:extLst>
          </p:cNvPr>
          <p:cNvSpPr/>
          <p:nvPr/>
        </p:nvSpPr>
        <p:spPr>
          <a:xfrm>
            <a:off x="1177942" y="2957534"/>
            <a:ext cx="457817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2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กิจกรรมที่  12  ทอร์นาโดในขวด</a:t>
            </a:r>
          </a:p>
        </p:txBody>
      </p:sp>
      <p:sp>
        <p:nvSpPr>
          <p:cNvPr id="60" name="สี่เหลี่ยมผืนผ้า 59">
            <a:extLst>
              <a:ext uri="{FF2B5EF4-FFF2-40B4-BE49-F238E27FC236}">
                <a16:creationId xmlns:a16="http://schemas.microsoft.com/office/drawing/2014/main" id="{AFE87724-C82D-47D6-A7C5-4A0B73A220EF}"/>
              </a:ext>
            </a:extLst>
          </p:cNvPr>
          <p:cNvSpPr/>
          <p:nvPr/>
        </p:nvSpPr>
        <p:spPr>
          <a:xfrm>
            <a:off x="635997" y="3463803"/>
            <a:ext cx="6129907" cy="70788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/>
              <a:t>จุดประสงค์	1. ศึกษาเรื่องอากาศ ณ อุณหภูมิต่างๆ</a:t>
            </a:r>
          </a:p>
          <a:p>
            <a:pPr algn="ctr"/>
            <a:r>
              <a:rPr lang="th-TH" dirty="0"/>
              <a:t>		2. เด็กเกิดทักษะกระบวนการเรียนรู้ทางวิทยาศาสตร์</a:t>
            </a:r>
          </a:p>
        </p:txBody>
      </p:sp>
      <p:pic>
        <p:nvPicPr>
          <p:cNvPr id="1026" name="Picture 2" descr="เคมีวิทยาศาสตร์เด็กวิทยาศาสตร์, พื้นที่, ลูกบอล png | PNGEgg">
            <a:extLst>
              <a:ext uri="{FF2B5EF4-FFF2-40B4-BE49-F238E27FC236}">
                <a16:creationId xmlns:a16="http://schemas.microsoft.com/office/drawing/2014/main" id="{FC2A3F82-F7EE-4C63-92F9-E12BF08FB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678" b="97198" l="10000" r="90778">
                        <a14:foregroundMark x1="65444" y1="4378" x2="65444" y2="4378"/>
                        <a14:foregroundMark x1="69444" y1="22417" x2="69444" y2="22417"/>
                        <a14:foregroundMark x1="75111" y1="22067" x2="75111" y2="22067"/>
                        <a14:foregroundMark x1="90778" y1="29772" x2="90778" y2="29772"/>
                        <a14:foregroundMark x1="88667" y1="16988" x2="88667" y2="16988"/>
                        <a14:foregroundMark x1="88667" y1="29072" x2="88667" y2="29072"/>
                        <a14:foregroundMark x1="66889" y1="31699" x2="70444" y2="55692"/>
                        <a14:foregroundMark x1="70444" y1="55692" x2="72000" y2="61821"/>
                        <a14:foregroundMark x1="70222" y1="16637" x2="65889" y2="28196"/>
                        <a14:foregroundMark x1="65889" y1="28196" x2="65778" y2="28371"/>
                        <a14:foregroundMark x1="88444" y1="29422" x2="89333" y2="37653"/>
                        <a14:foregroundMark x1="67556" y1="88441" x2="74111" y2="91769"/>
                        <a14:foregroundMark x1="62667" y1="96848" x2="58444" y2="97373"/>
                        <a14:foregroundMark x1="70000" y1="3678" x2="70000" y2="36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3357" y="3012103"/>
            <a:ext cx="2021299" cy="1282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สี่เหลี่ยมผืนผ้า 63">
            <a:extLst>
              <a:ext uri="{FF2B5EF4-FFF2-40B4-BE49-F238E27FC236}">
                <a16:creationId xmlns:a16="http://schemas.microsoft.com/office/drawing/2014/main" id="{701AAEDF-F8BE-4AB2-A170-FE853F3D73AD}"/>
              </a:ext>
            </a:extLst>
          </p:cNvPr>
          <p:cNvSpPr/>
          <p:nvPr/>
        </p:nvSpPr>
        <p:spPr>
          <a:xfrm>
            <a:off x="794268" y="3513319"/>
            <a:ext cx="6298042" cy="67710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th-TH" sz="2000" b="1" dirty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จุดประสงค์	</a:t>
            </a:r>
          </a:p>
          <a:p>
            <a:r>
              <a:rPr lang="th-TH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1. ศึกษาเรื่องอากาศมีตัวตน   2. เด็กเกิดทักษะกระบวนการเรียนรู้ทางวิทยาศาสตร์ </a:t>
            </a:r>
          </a:p>
        </p:txBody>
      </p:sp>
      <p:sp>
        <p:nvSpPr>
          <p:cNvPr id="66" name="สี่เหลี่ยมผืนผ้า 65">
            <a:extLst>
              <a:ext uri="{FF2B5EF4-FFF2-40B4-BE49-F238E27FC236}">
                <a16:creationId xmlns:a16="http://schemas.microsoft.com/office/drawing/2014/main" id="{EEB5D8F9-4AD6-49FF-A936-C715C76C391B}"/>
              </a:ext>
            </a:extLst>
          </p:cNvPr>
          <p:cNvSpPr/>
          <p:nvPr/>
        </p:nvSpPr>
        <p:spPr>
          <a:xfrm>
            <a:off x="79475" y="4293905"/>
            <a:ext cx="2938810" cy="467820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th-TH" sz="2000" b="1" dirty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ผลที่เกิดกับเด็ก	</a:t>
            </a:r>
          </a:p>
          <a:p>
            <a:r>
              <a:rPr lang="th-TH" sz="1600" b="1" dirty="0">
                <a:ln w="1841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1. ผลที่เกิดตามวัตถุประสงค์</a:t>
            </a:r>
          </a:p>
          <a:p>
            <a:pPr marL="85725" indent="-85725"/>
            <a:r>
              <a:rPr lang="th-TH" sz="16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 </a:t>
            </a:r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1.1 เด็กมีความรู้ความเข้าใจ เรื่องอากาศมีตัวตน</a:t>
            </a:r>
          </a:p>
          <a:p>
            <a:pPr marL="85725" indent="-85725"/>
            <a:r>
              <a:rPr lang="th-TH" sz="16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 </a:t>
            </a:r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1.2 เด็กเกิดทักษะกระบวนการเรียนรู้ทางวิทยาศาสตร์ </a:t>
            </a:r>
            <a:endParaRPr lang="th-TH" sz="1600" b="1" dirty="0">
              <a:ln w="18415" cmpd="sng">
                <a:noFill/>
                <a:prstDash val="solid"/>
              </a:ln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Mali Grade 6" panose="02000506000000020004" pitchFamily="2" charset="-34"/>
              <a:cs typeface="+mj-cs"/>
            </a:endParaRPr>
          </a:p>
          <a:p>
            <a:r>
              <a:rPr lang="th-TH" sz="1600" b="1" dirty="0">
                <a:ln w="1841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2.พัฒนาการความสามารถพื้นฐานและพัฒนาการของเด็กปฐมวัย</a:t>
            </a:r>
          </a:p>
          <a:p>
            <a:r>
              <a:rPr lang="th-TH" sz="1600" b="1" dirty="0">
                <a:ln w="18415" cmpd="sng">
                  <a:noFill/>
                  <a:prstDash val="solid"/>
                </a:ln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 </a:t>
            </a:r>
            <a:r>
              <a:rPr lang="th-TH" sz="1400" b="1" dirty="0">
                <a:ln w="18415" cmpd="sng">
                  <a:noFill/>
                  <a:prstDash val="solid"/>
                </a:ln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2.1 ด้ายการเรียนรู้/ด้านภาษา/สติปัญญา</a:t>
            </a:r>
          </a:p>
          <a:p>
            <a:pPr marL="85725" indent="-85725"/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 - เด็กสามารถบอก/เล่า วิธีการหาคำตอบของตนเองได้</a:t>
            </a:r>
          </a:p>
          <a:p>
            <a:pPr marL="85725" indent="-85725"/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 - เด็กได้เรียนรู้เรื่องอากาศกับน้ำ</a:t>
            </a:r>
          </a:p>
          <a:p>
            <a:pPr marL="85725" indent="-85725"/>
            <a:r>
              <a:rPr lang="th-TH" sz="1400" b="1" dirty="0">
                <a:ln w="18415" cmpd="sng">
                  <a:noFill/>
                  <a:prstDash val="solid"/>
                </a:ln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 2.2 ด้านสังคม</a:t>
            </a:r>
          </a:p>
          <a:p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 - เด็กรู้จักการปฏิบัติตามข้อตกลงร่วมกันได้</a:t>
            </a:r>
          </a:p>
          <a:p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 - เด็กรู้จักการทำงานเป็นกลุ่มได้</a:t>
            </a:r>
          </a:p>
          <a:p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 </a:t>
            </a:r>
            <a:r>
              <a:rPr lang="th-TH" sz="1400" b="1" dirty="0">
                <a:ln w="18415" cmpd="sng">
                  <a:noFill/>
                  <a:prstDash val="solid"/>
                </a:ln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2.3 ด้านอารมณ์ - จิตใจ</a:t>
            </a:r>
          </a:p>
          <a:p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 - เด็กมีความสนใจในการทดลอง</a:t>
            </a:r>
          </a:p>
          <a:p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 - เด็กมีความพึงพอใจในผลงานตนเอง และชื่นชมผลงานคนอื่น</a:t>
            </a:r>
          </a:p>
          <a:p>
            <a:r>
              <a:rPr lang="th-TH" sz="1400" b="1" dirty="0">
                <a:ln w="18415" cmpd="sng">
                  <a:noFill/>
                  <a:prstDash val="solid"/>
                </a:ln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2.4 ด้านการเคลื่อนไหวร่างกาย</a:t>
            </a:r>
          </a:p>
          <a:p>
            <a:pPr indent="88900"/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- เด็กสามารถใช้หลอดหยด หยดสีใส่น้ำตาลได้</a:t>
            </a:r>
          </a:p>
          <a:p>
            <a:pPr indent="88900"/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- เด็กสามารถใช้มือในการวาดภาพระบายสีได้อย่างคล่องแคล่ว</a:t>
            </a:r>
          </a:p>
        </p:txBody>
      </p:sp>
      <p:pic>
        <p:nvPicPr>
          <p:cNvPr id="73" name="รูปภาพ 72">
            <a:extLst>
              <a:ext uri="{FF2B5EF4-FFF2-40B4-BE49-F238E27FC236}">
                <a16:creationId xmlns:a16="http://schemas.microsoft.com/office/drawing/2014/main" id="{F509C238-03EA-4E1D-BB79-A16CCEE471D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619" y="9114160"/>
            <a:ext cx="673267" cy="673267"/>
          </a:xfrm>
          <a:prstGeom prst="rect">
            <a:avLst/>
          </a:prstGeom>
        </p:spPr>
      </p:pic>
      <p:sp>
        <p:nvSpPr>
          <p:cNvPr id="75" name="สี่เหลี่ยมผืนผ้า 74">
            <a:extLst>
              <a:ext uri="{FF2B5EF4-FFF2-40B4-BE49-F238E27FC236}">
                <a16:creationId xmlns:a16="http://schemas.microsoft.com/office/drawing/2014/main" id="{726A5ECC-1E63-49BF-93AC-A6B8557405DF}"/>
              </a:ext>
            </a:extLst>
          </p:cNvPr>
          <p:cNvSpPr/>
          <p:nvPr/>
        </p:nvSpPr>
        <p:spPr>
          <a:xfrm>
            <a:off x="3213177" y="9278377"/>
            <a:ext cx="2865352" cy="461665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12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โรงเรียนชุมชนสามพร้าว </a:t>
            </a:r>
          </a:p>
          <a:p>
            <a:pPr algn="r"/>
            <a:r>
              <a:rPr lang="th-TH" sz="12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๔๔๖ หมู่ที่ ๒ ตำบลสามพร้าว อำเภอเมือง จังหวัดอุดรธานี ๔๑๐๐๐ </a:t>
            </a:r>
          </a:p>
        </p:txBody>
      </p:sp>
      <p:pic>
        <p:nvPicPr>
          <p:cNvPr id="1028" name="Picture 4" descr="เคมีวิทยาศาสตร์เด็กวิทยาศาสตร์, พื้นที่, ลูกบอล png | PNGEgg">
            <a:extLst>
              <a:ext uri="{FF2B5EF4-FFF2-40B4-BE49-F238E27FC236}">
                <a16:creationId xmlns:a16="http://schemas.microsoft.com/office/drawing/2014/main" id="{BC4D21AC-D993-42A5-98B8-70B37D2917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8231" b="93170" l="4889" r="46000">
                        <a14:foregroundMark x1="46111" y1="51138" x2="46111" y2="51138"/>
                        <a14:foregroundMark x1="31556" y1="8406" x2="31556" y2="8406"/>
                        <a14:foregroundMark x1="11222" y1="51138" x2="11222" y2="51138"/>
                        <a14:foregroundMark x1="27333" y1="85114" x2="27333" y2="85114"/>
                        <a14:foregroundMark x1="33667" y1="84063" x2="33667" y2="93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812"/>
          <a:stretch/>
        </p:blipFill>
        <p:spPr bwMode="auto">
          <a:xfrm>
            <a:off x="2288083" y="8387946"/>
            <a:ext cx="1125978" cy="145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รูปภาพ 66">
            <a:extLst>
              <a:ext uri="{FF2B5EF4-FFF2-40B4-BE49-F238E27FC236}">
                <a16:creationId xmlns:a16="http://schemas.microsoft.com/office/drawing/2014/main" id="{D81A3CD6-6C01-41CB-B4C8-11C4041C51EF}"/>
              </a:ext>
            </a:extLst>
          </p:cNvPr>
          <p:cNvPicPr/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0" t="4058" r="7407" b="9552"/>
          <a:stretch/>
        </p:blipFill>
        <p:spPr bwMode="auto">
          <a:xfrm>
            <a:off x="3070628" y="4359365"/>
            <a:ext cx="1860612" cy="1492046"/>
          </a:xfrm>
          <a:prstGeom prst="rect">
            <a:avLst/>
          </a:prstGeom>
          <a:noFill/>
          <a:ln w="57150"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8" name="รูปภาพ 67">
            <a:extLst>
              <a:ext uri="{FF2B5EF4-FFF2-40B4-BE49-F238E27FC236}">
                <a16:creationId xmlns:a16="http://schemas.microsoft.com/office/drawing/2014/main" id="{53A9185E-0888-4A82-BE3C-91E76A43AF87}"/>
              </a:ext>
            </a:extLst>
          </p:cNvPr>
          <p:cNvPicPr/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401" y="4335294"/>
            <a:ext cx="1675308" cy="1530307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</p:pic>
      <p:pic>
        <p:nvPicPr>
          <p:cNvPr id="69" name="รูปภาพ 68">
            <a:extLst>
              <a:ext uri="{FF2B5EF4-FFF2-40B4-BE49-F238E27FC236}">
                <a16:creationId xmlns:a16="http://schemas.microsoft.com/office/drawing/2014/main" id="{0AF56518-43B6-4C8E-B0B7-B0F8C0FB60B9}"/>
              </a:ext>
            </a:extLst>
          </p:cNvPr>
          <p:cNvPicPr/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11"/>
          <a:stretch/>
        </p:blipFill>
        <p:spPr>
          <a:xfrm>
            <a:off x="4048377" y="7593734"/>
            <a:ext cx="1514475" cy="1641989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pic>
        <p:nvPicPr>
          <p:cNvPr id="70" name="รูปภาพ 69">
            <a:extLst>
              <a:ext uri="{FF2B5EF4-FFF2-40B4-BE49-F238E27FC236}">
                <a16:creationId xmlns:a16="http://schemas.microsoft.com/office/drawing/2014/main" id="{71DB3824-8CE1-45D3-AD24-D9F5CD75E553}"/>
              </a:ext>
            </a:extLst>
          </p:cNvPr>
          <p:cNvPicPr/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511" y="6020349"/>
            <a:ext cx="1836295" cy="1420451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pic>
        <p:nvPicPr>
          <p:cNvPr id="71" name="รูปภาพ 70">
            <a:extLst>
              <a:ext uri="{FF2B5EF4-FFF2-40B4-BE49-F238E27FC236}">
                <a16:creationId xmlns:a16="http://schemas.microsoft.com/office/drawing/2014/main" id="{AAB2289E-A8BC-4BC1-9AC7-B5B440189A86}"/>
              </a:ext>
            </a:extLst>
          </p:cNvPr>
          <p:cNvPicPr/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105" y="6020349"/>
            <a:ext cx="1735124" cy="1418637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269237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สี่เหลี่ยมผืนผ้า 64">
            <a:extLst>
              <a:ext uri="{FF2B5EF4-FFF2-40B4-BE49-F238E27FC236}">
                <a16:creationId xmlns:a16="http://schemas.microsoft.com/office/drawing/2014/main" id="{1E8BAE0B-388C-494E-A334-6F7A8F927433}"/>
              </a:ext>
            </a:extLst>
          </p:cNvPr>
          <p:cNvSpPr/>
          <p:nvPr/>
        </p:nvSpPr>
        <p:spPr>
          <a:xfrm>
            <a:off x="139292" y="4241783"/>
            <a:ext cx="2819177" cy="446115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/>
              <a:t>จุดประสงค์	1. ศึกษาเรื่องอากาศ ณ อุณหภูมิต่างๆ</a:t>
            </a:r>
          </a:p>
          <a:p>
            <a:pPr algn="ctr"/>
            <a:r>
              <a:rPr lang="th-TH" dirty="0"/>
              <a:t>		2. เด็กเกิดทักษะกระบวนการเรียนรู้ทางวิทยาศาสตร์</a:t>
            </a:r>
          </a:p>
        </p:txBody>
      </p:sp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id="{C61FEB89-2935-4B2F-A260-D27E4CE98EDA}"/>
              </a:ext>
            </a:extLst>
          </p:cNvPr>
          <p:cNvSpPr/>
          <p:nvPr/>
        </p:nvSpPr>
        <p:spPr>
          <a:xfrm>
            <a:off x="0" y="-120642"/>
            <a:ext cx="6858000" cy="20065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1EEE0BEF-0B67-4785-AFB8-030DFB30C0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573" b="850"/>
          <a:stretch/>
        </p:blipFill>
        <p:spPr>
          <a:xfrm>
            <a:off x="19658" y="277014"/>
            <a:ext cx="1197318" cy="1168763"/>
          </a:xfrm>
          <a:prstGeom prst="ellipse">
            <a:avLst/>
          </a:prstGeom>
          <a:ln w="12700">
            <a:noFill/>
            <a:prstDash val="solid"/>
          </a:ln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33BD6739-F91C-4733-9192-780303C834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1" t="10601" b="8569"/>
          <a:stretch/>
        </p:blipFill>
        <p:spPr>
          <a:xfrm>
            <a:off x="1028578" y="0"/>
            <a:ext cx="5829422" cy="1722793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1547175E-FB9C-4623-93CC-41EE399836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630" y="260614"/>
            <a:ext cx="1096667" cy="1168763"/>
          </a:xfrm>
          <a:prstGeom prst="ellipse">
            <a:avLst/>
          </a:prstGeom>
        </p:spPr>
      </p:pic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7F880FFD-52E7-4AA7-93A4-11FF31092A8B}"/>
              </a:ext>
            </a:extLst>
          </p:cNvPr>
          <p:cNvSpPr/>
          <p:nvPr/>
        </p:nvSpPr>
        <p:spPr>
          <a:xfrm>
            <a:off x="2020878" y="310113"/>
            <a:ext cx="474567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400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กิจกรรมการทดลอง</a:t>
            </a:r>
          </a:p>
        </p:txBody>
      </p:sp>
      <p:sp>
        <p:nvSpPr>
          <p:cNvPr id="10" name="สี่เหลี่ยมผืนผ้า 9">
            <a:extLst>
              <a:ext uri="{FF2B5EF4-FFF2-40B4-BE49-F238E27FC236}">
                <a16:creationId xmlns:a16="http://schemas.microsoft.com/office/drawing/2014/main" id="{4FC6488C-715E-4680-A8A7-8402F29C7B18}"/>
              </a:ext>
            </a:extLst>
          </p:cNvPr>
          <p:cNvSpPr/>
          <p:nvPr/>
        </p:nvSpPr>
        <p:spPr>
          <a:xfrm>
            <a:off x="2046216" y="791840"/>
            <a:ext cx="474567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40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บ้านนักวิทยาศาสตร์น้อย</a:t>
            </a:r>
          </a:p>
        </p:txBody>
      </p:sp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87C6DC52-6558-46E5-8888-26FB781CFA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683" y="-62453"/>
            <a:ext cx="1346534" cy="490523"/>
          </a:xfrm>
          <a:prstGeom prst="rect">
            <a:avLst/>
          </a:prstGeom>
        </p:spPr>
      </p:pic>
      <p:sp>
        <p:nvSpPr>
          <p:cNvPr id="14" name="สี่เหลี่ยมผืนผ้า 13">
            <a:extLst>
              <a:ext uri="{FF2B5EF4-FFF2-40B4-BE49-F238E27FC236}">
                <a16:creationId xmlns:a16="http://schemas.microsoft.com/office/drawing/2014/main" id="{B93BBA35-2CF8-4007-BD8B-A30597756CC8}"/>
              </a:ext>
            </a:extLst>
          </p:cNvPr>
          <p:cNvSpPr/>
          <p:nvPr/>
        </p:nvSpPr>
        <p:spPr>
          <a:xfrm>
            <a:off x="2119511" y="1318062"/>
            <a:ext cx="474567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240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โรงเรียนชุมชนสามพร้าว </a:t>
            </a:r>
            <a:r>
              <a:rPr lang="th-TH" sz="2400" b="1" dirty="0" err="1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สพ</a:t>
            </a:r>
            <a:r>
              <a:rPr lang="th-TH" sz="240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ป.อุดรธานี เขต </a:t>
            </a:r>
            <a:r>
              <a:rPr lang="en-US" sz="240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1</a:t>
            </a:r>
            <a:endParaRPr lang="th-TH" sz="2400" b="1" dirty="0">
              <a:ln w="18415" cmpd="sng">
                <a:noFill/>
                <a:prstDash val="solid"/>
              </a:ln>
              <a:solidFill>
                <a:sysClr val="windowText" lastClr="00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Mali Grade 6" panose="02000506000000020004" pitchFamily="2" charset="-34"/>
              <a:cs typeface="+mj-cs"/>
            </a:endParaRPr>
          </a:p>
        </p:txBody>
      </p:sp>
      <p:sp>
        <p:nvSpPr>
          <p:cNvPr id="15" name="สี่เหลี่ยมผืนผ้า 14">
            <a:extLst>
              <a:ext uri="{FF2B5EF4-FFF2-40B4-BE49-F238E27FC236}">
                <a16:creationId xmlns:a16="http://schemas.microsoft.com/office/drawing/2014/main" id="{E71964C9-741A-41BE-A387-AFF80689FCD3}"/>
              </a:ext>
            </a:extLst>
          </p:cNvPr>
          <p:cNvSpPr/>
          <p:nvPr/>
        </p:nvSpPr>
        <p:spPr>
          <a:xfrm>
            <a:off x="0" y="1843434"/>
            <a:ext cx="6857999" cy="76906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4273DE9C-EC68-48C7-BF15-6EEF37255F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44" y="1777203"/>
            <a:ext cx="632197" cy="856192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8" name="Picture 4" descr="👉👉#แจกฟรี &quot;กรอบข้อความลายไทย&quot;... - สื่อสร้างสรรค์เพื่อการศึกษา by ครูก้อย  | Facebook">
            <a:extLst>
              <a:ext uri="{FF2B5EF4-FFF2-40B4-BE49-F238E27FC236}">
                <a16:creationId xmlns:a16="http://schemas.microsoft.com/office/drawing/2014/main" id="{D882A128-D81F-4622-ABB8-564595B6F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53" b="89209" l="4408" r="94215">
                        <a14:foregroundMark x1="17906" y1="41727" x2="17906" y2="41727"/>
                        <a14:foregroundMark x1="8815" y1="67626" x2="4408" y2="50360"/>
                        <a14:foregroundMark x1="89256" y1="30216" x2="90358" y2="64748"/>
                        <a14:foregroundMark x1="93939" y1="43165" x2="94215" y2="57554"/>
                        <a14:foregroundMark x1="78788" y1="47482" x2="11295" y2="43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3" y="2390323"/>
            <a:ext cx="1118741" cy="49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สี่เหลี่ยมผืนผ้า 25">
            <a:extLst>
              <a:ext uri="{FF2B5EF4-FFF2-40B4-BE49-F238E27FC236}">
                <a16:creationId xmlns:a16="http://schemas.microsoft.com/office/drawing/2014/main" id="{55850C5D-94BC-4DC7-93AD-C5BD39FD02D2}"/>
              </a:ext>
            </a:extLst>
          </p:cNvPr>
          <p:cNvSpPr/>
          <p:nvPr/>
        </p:nvSpPr>
        <p:spPr>
          <a:xfrm>
            <a:off x="68404" y="2432471"/>
            <a:ext cx="1135187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น.ส.สุวน</a:t>
            </a:r>
            <a:r>
              <a:rPr lang="th-TH" sz="1050" b="1" dirty="0" err="1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ันต์</a:t>
            </a:r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  ศรีรักษา</a:t>
            </a:r>
          </a:p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ครูประจำชั้น อนุบาล </a:t>
            </a:r>
            <a:r>
              <a:rPr lang="en-US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2/1</a:t>
            </a:r>
            <a:endParaRPr lang="th-TH" sz="1050" b="1" dirty="0">
              <a:ln w="18415" cmpd="sng">
                <a:noFill/>
                <a:prstDash val="solid"/>
              </a:ln>
              <a:solidFill>
                <a:sysClr val="windowText" lastClr="00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39" name="รูปภาพ 38">
            <a:extLst>
              <a:ext uri="{FF2B5EF4-FFF2-40B4-BE49-F238E27FC236}">
                <a16:creationId xmlns:a16="http://schemas.microsoft.com/office/drawing/2014/main" id="{473FA82F-CF35-4405-8637-6623C335FB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237" y="1725983"/>
            <a:ext cx="755891" cy="93980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1" name="รูปภาพ 40">
            <a:extLst>
              <a:ext uri="{FF2B5EF4-FFF2-40B4-BE49-F238E27FC236}">
                <a16:creationId xmlns:a16="http://schemas.microsoft.com/office/drawing/2014/main" id="{1837223A-F46A-4CB7-AE64-8744A819412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377" y="1747439"/>
            <a:ext cx="755890" cy="878334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3" name="รูปภาพ 42">
            <a:extLst>
              <a:ext uri="{FF2B5EF4-FFF2-40B4-BE49-F238E27FC236}">
                <a16:creationId xmlns:a16="http://schemas.microsoft.com/office/drawing/2014/main" id="{E8A98F3A-5944-4A68-85E5-025AB7FA538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216" y="1758248"/>
            <a:ext cx="660453" cy="844244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5" name="รูปภาพ 44">
            <a:extLst>
              <a:ext uri="{FF2B5EF4-FFF2-40B4-BE49-F238E27FC236}">
                <a16:creationId xmlns:a16="http://schemas.microsoft.com/office/drawing/2014/main" id="{C2F6A488-9248-48E1-9939-E0FEAD81F91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641" y="1770420"/>
            <a:ext cx="702746" cy="828019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7" name="รูปภาพ 46">
            <a:extLst>
              <a:ext uri="{FF2B5EF4-FFF2-40B4-BE49-F238E27FC236}">
                <a16:creationId xmlns:a16="http://schemas.microsoft.com/office/drawing/2014/main" id="{DC6EFBEA-879D-4E65-8A27-119E9E4FF65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667" y="1752304"/>
            <a:ext cx="692351" cy="94308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8" name="Picture 4" descr="👉👉#แจกฟรี &quot;กรอบข้อความลายไทย&quot;... - สื่อสร้างสรรค์เพื่อการศึกษา by ครูก้อย  | Facebook">
            <a:extLst>
              <a:ext uri="{FF2B5EF4-FFF2-40B4-BE49-F238E27FC236}">
                <a16:creationId xmlns:a16="http://schemas.microsoft.com/office/drawing/2014/main" id="{B9978C00-31BF-4D53-BBAE-5C610CB8D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53" b="89209" l="4408" r="94215">
                        <a14:foregroundMark x1="17906" y1="41727" x2="17906" y2="41727"/>
                        <a14:foregroundMark x1="8815" y1="67626" x2="4408" y2="50360"/>
                        <a14:foregroundMark x1="89256" y1="30216" x2="90358" y2="64748"/>
                        <a14:foregroundMark x1="93939" y1="43165" x2="94215" y2="57554"/>
                        <a14:foregroundMark x1="78788" y1="47482" x2="11295" y2="43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959" y="2383498"/>
            <a:ext cx="1219144" cy="49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สี่เหลี่ยมผืนผ้า 48">
            <a:extLst>
              <a:ext uri="{FF2B5EF4-FFF2-40B4-BE49-F238E27FC236}">
                <a16:creationId xmlns:a16="http://schemas.microsoft.com/office/drawing/2014/main" id="{C7D35A22-D4BB-494E-BAA3-B4DE0A8919EC}"/>
              </a:ext>
            </a:extLst>
          </p:cNvPr>
          <p:cNvSpPr/>
          <p:nvPr/>
        </p:nvSpPr>
        <p:spPr>
          <a:xfrm>
            <a:off x="1180886" y="2441916"/>
            <a:ext cx="1135187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น.ส.วิไลภรณ์  เบอร์ไชสงค์</a:t>
            </a:r>
          </a:p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ครูประจำชั้น อนุบาล </a:t>
            </a:r>
            <a:r>
              <a:rPr lang="en-US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2/2</a:t>
            </a:r>
            <a:endParaRPr lang="th-TH" sz="1050" b="1" dirty="0">
              <a:ln w="18415" cmpd="sng">
                <a:noFill/>
                <a:prstDash val="solid"/>
              </a:ln>
              <a:solidFill>
                <a:sysClr val="windowText" lastClr="00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0" name="Picture 4" descr="👉👉#แจกฟรี &quot;กรอบข้อความลายไทย&quot;... - สื่อสร้างสรรค์เพื่อการศึกษา by ครูก้อย  | Facebook">
            <a:extLst>
              <a:ext uri="{FF2B5EF4-FFF2-40B4-BE49-F238E27FC236}">
                <a16:creationId xmlns:a16="http://schemas.microsoft.com/office/drawing/2014/main" id="{5D66402B-36DF-4567-91FE-A482B170C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53" b="89209" l="4408" r="94215">
                        <a14:foregroundMark x1="17906" y1="41727" x2="17906" y2="41727"/>
                        <a14:foregroundMark x1="8815" y1="67626" x2="4408" y2="50360"/>
                        <a14:foregroundMark x1="89256" y1="30216" x2="90358" y2="64748"/>
                        <a14:foregroundMark x1="93939" y1="43165" x2="94215" y2="57554"/>
                        <a14:foregroundMark x1="78788" y1="47482" x2="11295" y2="43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948" y="2383498"/>
            <a:ext cx="1113167" cy="49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สี่เหลี่ยมผืนผ้า 50">
            <a:extLst>
              <a:ext uri="{FF2B5EF4-FFF2-40B4-BE49-F238E27FC236}">
                <a16:creationId xmlns:a16="http://schemas.microsoft.com/office/drawing/2014/main" id="{7E56735D-7C5D-4B53-9CF4-AF8E28F026D1}"/>
              </a:ext>
            </a:extLst>
          </p:cNvPr>
          <p:cNvSpPr/>
          <p:nvPr/>
        </p:nvSpPr>
        <p:spPr>
          <a:xfrm>
            <a:off x="2332856" y="2432503"/>
            <a:ext cx="1103259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นางสงัด  อินยาศรี</a:t>
            </a:r>
          </a:p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ครูประจำชั้น อนุบาล </a:t>
            </a:r>
            <a:r>
              <a:rPr lang="en-US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2/3</a:t>
            </a:r>
            <a:endParaRPr lang="th-TH" sz="1050" b="1" dirty="0">
              <a:ln w="18415" cmpd="sng">
                <a:noFill/>
                <a:prstDash val="solid"/>
              </a:ln>
              <a:solidFill>
                <a:sysClr val="windowText" lastClr="00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2" name="Picture 4" descr="👉👉#แจกฟรี &quot;กรอบข้อความลายไทย&quot;... - สื่อสร้างสรรค์เพื่อการศึกษา by ครูก้อย  | Facebook">
            <a:extLst>
              <a:ext uri="{FF2B5EF4-FFF2-40B4-BE49-F238E27FC236}">
                <a16:creationId xmlns:a16="http://schemas.microsoft.com/office/drawing/2014/main" id="{C6133687-7839-4BDC-9761-BCE20073A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53" b="89209" l="4408" r="94215">
                        <a14:foregroundMark x1="17906" y1="41727" x2="17906" y2="41727"/>
                        <a14:foregroundMark x1="8815" y1="67626" x2="4408" y2="50360"/>
                        <a14:foregroundMark x1="89256" y1="30216" x2="90358" y2="64748"/>
                        <a14:foregroundMark x1="93939" y1="43165" x2="94215" y2="57554"/>
                        <a14:foregroundMark x1="78788" y1="47482" x2="11295" y2="43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061" y="2378014"/>
            <a:ext cx="1191853" cy="49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สี่เหลี่ยมผืนผ้า 52">
            <a:extLst>
              <a:ext uri="{FF2B5EF4-FFF2-40B4-BE49-F238E27FC236}">
                <a16:creationId xmlns:a16="http://schemas.microsoft.com/office/drawing/2014/main" id="{FAC792BF-FBF4-4742-A7EF-B818E3A7CE87}"/>
              </a:ext>
            </a:extLst>
          </p:cNvPr>
          <p:cNvSpPr/>
          <p:nvPr/>
        </p:nvSpPr>
        <p:spPr>
          <a:xfrm>
            <a:off x="3436004" y="2419653"/>
            <a:ext cx="1103259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น.ส.อมรรัตน์  พันธ์นพ</a:t>
            </a:r>
          </a:p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ครูประจำชั้น อนุบาล </a:t>
            </a:r>
            <a:r>
              <a:rPr lang="en-US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3/1</a:t>
            </a:r>
            <a:endParaRPr lang="th-TH" sz="1050" b="1" dirty="0">
              <a:ln w="18415" cmpd="sng">
                <a:noFill/>
                <a:prstDash val="solid"/>
              </a:ln>
              <a:solidFill>
                <a:sysClr val="windowText" lastClr="00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4" name="Picture 4" descr="👉👉#แจกฟรี &quot;กรอบข้อความลายไทย&quot;... - สื่อสร้างสรรค์เพื่อการศึกษา by ครูก้อย  | Facebook">
            <a:extLst>
              <a:ext uri="{FF2B5EF4-FFF2-40B4-BE49-F238E27FC236}">
                <a16:creationId xmlns:a16="http://schemas.microsoft.com/office/drawing/2014/main" id="{064C0A86-567C-4195-BE42-8420B084B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53" b="89209" l="4408" r="94215">
                        <a14:foregroundMark x1="17906" y1="41727" x2="17906" y2="41727"/>
                        <a14:foregroundMark x1="8815" y1="67626" x2="4408" y2="50360"/>
                        <a14:foregroundMark x1="89256" y1="30216" x2="90358" y2="64748"/>
                        <a14:foregroundMark x1="93939" y1="43165" x2="94215" y2="57554"/>
                        <a14:foregroundMark x1="78788" y1="47482" x2="11295" y2="43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695" y="2375876"/>
            <a:ext cx="1169228" cy="49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สี่เหลี่ยมผืนผ้า 54">
            <a:extLst>
              <a:ext uri="{FF2B5EF4-FFF2-40B4-BE49-F238E27FC236}">
                <a16:creationId xmlns:a16="http://schemas.microsoft.com/office/drawing/2014/main" id="{4336072E-0104-473F-A7B8-9E36E01BEB3E}"/>
              </a:ext>
            </a:extLst>
          </p:cNvPr>
          <p:cNvSpPr/>
          <p:nvPr/>
        </p:nvSpPr>
        <p:spPr>
          <a:xfrm>
            <a:off x="4555104" y="2432810"/>
            <a:ext cx="1135187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นางสุพรรณี  ใยปางแก้ว</a:t>
            </a:r>
          </a:p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ครูประจำชั้น อนุบาล </a:t>
            </a:r>
            <a:r>
              <a:rPr lang="en-US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3/2</a:t>
            </a:r>
            <a:endParaRPr lang="th-TH" sz="1050" b="1" dirty="0">
              <a:ln w="18415" cmpd="sng">
                <a:noFill/>
                <a:prstDash val="solid"/>
              </a:ln>
              <a:solidFill>
                <a:sysClr val="windowText" lastClr="00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6" name="Picture 4" descr="👉👉#แจกฟรี &quot;กรอบข้อความลายไทย&quot;... - สื่อสร้างสรรค์เพื่อการศึกษา by ครูก้อย  | Facebook">
            <a:extLst>
              <a:ext uri="{FF2B5EF4-FFF2-40B4-BE49-F238E27FC236}">
                <a16:creationId xmlns:a16="http://schemas.microsoft.com/office/drawing/2014/main" id="{9B43588C-B5CC-49B2-81C6-AF68DD303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53" b="89209" l="4408" r="94215">
                        <a14:foregroundMark x1="17906" y1="41727" x2="17906" y2="41727"/>
                        <a14:foregroundMark x1="8815" y1="67626" x2="4408" y2="50360"/>
                        <a14:foregroundMark x1="89256" y1="30216" x2="90358" y2="64748"/>
                        <a14:foregroundMark x1="93939" y1="43165" x2="94215" y2="57554"/>
                        <a14:foregroundMark x1="78788" y1="47482" x2="11295" y2="43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269" y="2389244"/>
            <a:ext cx="1142048" cy="49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สี่เหลี่ยมผืนผ้า 56">
            <a:extLst>
              <a:ext uri="{FF2B5EF4-FFF2-40B4-BE49-F238E27FC236}">
                <a16:creationId xmlns:a16="http://schemas.microsoft.com/office/drawing/2014/main" id="{34C702CC-8A3F-449E-BC55-5F186EAFFA87}"/>
              </a:ext>
            </a:extLst>
          </p:cNvPr>
          <p:cNvSpPr/>
          <p:nvPr/>
        </p:nvSpPr>
        <p:spPr>
          <a:xfrm>
            <a:off x="5656699" y="2428779"/>
            <a:ext cx="1135187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นายณัฐพล  บุตรหิน</a:t>
            </a:r>
          </a:p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ครูประจำชั้น อนุบาล </a:t>
            </a:r>
            <a:r>
              <a:rPr lang="en-US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3/3</a:t>
            </a:r>
            <a:endParaRPr lang="th-TH" sz="1050" b="1" dirty="0">
              <a:ln w="18415" cmpd="sng">
                <a:noFill/>
                <a:prstDash val="solid"/>
              </a:ln>
              <a:solidFill>
                <a:sysClr val="windowText" lastClr="00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8" name="Picture 16" descr="กล่องข้อความสีเหลือง | การออกแบบปกหนังสือ, กระดาษเขียน, สมุดออร์แกไนเซอร์">
            <a:extLst>
              <a:ext uri="{FF2B5EF4-FFF2-40B4-BE49-F238E27FC236}">
                <a16:creationId xmlns:a16="http://schemas.microsoft.com/office/drawing/2014/main" id="{31740EE4-9A9D-43ED-A67C-1002CB4E0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6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591" y="2259139"/>
            <a:ext cx="5355042" cy="1872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สี่เหลี่ยมผืนผ้า 61">
            <a:extLst>
              <a:ext uri="{FF2B5EF4-FFF2-40B4-BE49-F238E27FC236}">
                <a16:creationId xmlns:a16="http://schemas.microsoft.com/office/drawing/2014/main" id="{979D5B22-DF61-4FA9-ADB2-84601FA6E4B5}"/>
              </a:ext>
            </a:extLst>
          </p:cNvPr>
          <p:cNvSpPr/>
          <p:nvPr/>
        </p:nvSpPr>
        <p:spPr>
          <a:xfrm>
            <a:off x="1177942" y="2957534"/>
            <a:ext cx="457817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2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กิจกรรมที่  13 ภูเขาไฟระเบิด</a:t>
            </a:r>
          </a:p>
        </p:txBody>
      </p:sp>
      <p:sp>
        <p:nvSpPr>
          <p:cNvPr id="60" name="สี่เหลี่ยมผืนผ้า 59">
            <a:extLst>
              <a:ext uri="{FF2B5EF4-FFF2-40B4-BE49-F238E27FC236}">
                <a16:creationId xmlns:a16="http://schemas.microsoft.com/office/drawing/2014/main" id="{AFE87724-C82D-47D6-A7C5-4A0B73A220EF}"/>
              </a:ext>
            </a:extLst>
          </p:cNvPr>
          <p:cNvSpPr/>
          <p:nvPr/>
        </p:nvSpPr>
        <p:spPr>
          <a:xfrm>
            <a:off x="635997" y="3463803"/>
            <a:ext cx="6129907" cy="70788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/>
              <a:t>จุดประสงค์	1. ศึกษาเรื่องอากาศ ณ อุณหภูมิต่างๆ</a:t>
            </a:r>
          </a:p>
          <a:p>
            <a:pPr algn="ctr"/>
            <a:r>
              <a:rPr lang="th-TH" dirty="0"/>
              <a:t>		2. เด็กเกิดทักษะกระบวนการเรียนรู้ทางวิทยาศาสตร์</a:t>
            </a:r>
          </a:p>
        </p:txBody>
      </p:sp>
      <p:pic>
        <p:nvPicPr>
          <p:cNvPr id="1026" name="Picture 2" descr="เคมีวิทยาศาสตร์เด็กวิทยาศาสตร์, พื้นที่, ลูกบอล png | PNGEgg">
            <a:extLst>
              <a:ext uri="{FF2B5EF4-FFF2-40B4-BE49-F238E27FC236}">
                <a16:creationId xmlns:a16="http://schemas.microsoft.com/office/drawing/2014/main" id="{FC2A3F82-F7EE-4C63-92F9-E12BF08FB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678" b="97198" l="10000" r="90778">
                        <a14:foregroundMark x1="65444" y1="4378" x2="65444" y2="4378"/>
                        <a14:foregroundMark x1="69444" y1="22417" x2="69444" y2="22417"/>
                        <a14:foregroundMark x1="75111" y1="22067" x2="75111" y2="22067"/>
                        <a14:foregroundMark x1="90778" y1="29772" x2="90778" y2="29772"/>
                        <a14:foregroundMark x1="88667" y1="16988" x2="88667" y2="16988"/>
                        <a14:foregroundMark x1="88667" y1="29072" x2="88667" y2="29072"/>
                        <a14:foregroundMark x1="66889" y1="31699" x2="70444" y2="55692"/>
                        <a14:foregroundMark x1="70444" y1="55692" x2="72000" y2="61821"/>
                        <a14:foregroundMark x1="70222" y1="16637" x2="65889" y2="28196"/>
                        <a14:foregroundMark x1="65889" y1="28196" x2="65778" y2="28371"/>
                        <a14:foregroundMark x1="88444" y1="29422" x2="89333" y2="37653"/>
                        <a14:foregroundMark x1="67556" y1="88441" x2="74111" y2="91769"/>
                        <a14:foregroundMark x1="62667" y1="96848" x2="58444" y2="97373"/>
                        <a14:foregroundMark x1="70000" y1="3678" x2="70000" y2="36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3357" y="3012103"/>
            <a:ext cx="2021299" cy="1282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สี่เหลี่ยมผืนผ้า 63">
            <a:extLst>
              <a:ext uri="{FF2B5EF4-FFF2-40B4-BE49-F238E27FC236}">
                <a16:creationId xmlns:a16="http://schemas.microsoft.com/office/drawing/2014/main" id="{701AAEDF-F8BE-4AB2-A170-FE853F3D73AD}"/>
              </a:ext>
            </a:extLst>
          </p:cNvPr>
          <p:cNvSpPr/>
          <p:nvPr/>
        </p:nvSpPr>
        <p:spPr>
          <a:xfrm>
            <a:off x="635997" y="3545015"/>
            <a:ext cx="629804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th-TH" sz="2000" b="1" dirty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จุดประสงค์	</a:t>
            </a:r>
          </a:p>
          <a:p>
            <a:r>
              <a:rPr lang="th-TH" sz="16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1.เด็กสามารถบอกสารตั้งต้นที่ทำให้เกิดภูเขาไฟระเบิดได้   2. เด็กเกิดทักษะกระบวนการเรียนรู้ทางวิทยาศาสตร์ </a:t>
            </a:r>
          </a:p>
        </p:txBody>
      </p:sp>
      <p:sp>
        <p:nvSpPr>
          <p:cNvPr id="66" name="สี่เหลี่ยมผืนผ้า 65">
            <a:extLst>
              <a:ext uri="{FF2B5EF4-FFF2-40B4-BE49-F238E27FC236}">
                <a16:creationId xmlns:a16="http://schemas.microsoft.com/office/drawing/2014/main" id="{EEB5D8F9-4AD6-49FF-A936-C715C76C391B}"/>
              </a:ext>
            </a:extLst>
          </p:cNvPr>
          <p:cNvSpPr/>
          <p:nvPr/>
        </p:nvSpPr>
        <p:spPr>
          <a:xfrm>
            <a:off x="79475" y="4293905"/>
            <a:ext cx="2938810" cy="42165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th-TH" sz="2000" b="1" dirty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ผลที่เกิดกับเด็ก	</a:t>
            </a:r>
          </a:p>
          <a:p>
            <a:r>
              <a:rPr lang="th-TH" sz="1600" b="1" dirty="0">
                <a:ln w="1841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1. ผลที่เกิดตามวัตถุประสงค์</a:t>
            </a:r>
          </a:p>
          <a:p>
            <a:pPr marL="85725" indent="-85725"/>
            <a:r>
              <a:rPr lang="th-TH" sz="16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</a:t>
            </a:r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1.1 เด็กบอกสารตั้งต้นที่ทำให้เกิดฟองฟู่ ได้</a:t>
            </a:r>
          </a:p>
          <a:p>
            <a:pPr marL="85725"/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1.2 เด็กเกิดทักษะกระบวนการเรียนรู้ทางวิทยาศาสตร์ </a:t>
            </a:r>
            <a:endParaRPr lang="th-TH" sz="1600" b="1" dirty="0">
              <a:ln w="18415" cmpd="sng">
                <a:noFill/>
                <a:prstDash val="solid"/>
              </a:ln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Mali Grade 6" panose="02000506000000020004" pitchFamily="2" charset="-34"/>
              <a:cs typeface="+mj-cs"/>
            </a:endParaRPr>
          </a:p>
          <a:p>
            <a:r>
              <a:rPr lang="th-TH" sz="1600" b="1" dirty="0">
                <a:ln w="1841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2.พัฒนาการความสามารถพื้นฐานและพัฒนาการของเด็กปฐมวัย</a:t>
            </a:r>
          </a:p>
          <a:p>
            <a:r>
              <a:rPr lang="th-TH" sz="1600" b="1" dirty="0">
                <a:ln w="18415" cmpd="sng">
                  <a:noFill/>
                  <a:prstDash val="solid"/>
                </a:ln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 </a:t>
            </a:r>
            <a:r>
              <a:rPr lang="th-TH" sz="1400" b="1" dirty="0">
                <a:ln w="18415" cmpd="sng">
                  <a:noFill/>
                  <a:prstDash val="solid"/>
                </a:ln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2.1 ด้ายการเรียนรู้/ด้านภาษา/สติปัญญา</a:t>
            </a:r>
          </a:p>
          <a:p>
            <a:pPr marL="85725"/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- เด็กพูดอธิบายสิ่งที่เด็กสังเกตจากการทดลอง</a:t>
            </a:r>
          </a:p>
          <a:p>
            <a:pPr marL="85725" indent="-85725"/>
            <a:r>
              <a:rPr lang="th-TH" sz="1400" b="1" dirty="0">
                <a:ln w="18415" cmpd="sng">
                  <a:noFill/>
                  <a:prstDash val="solid"/>
                </a:ln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 2.2 ด้านสังคม</a:t>
            </a:r>
          </a:p>
          <a:p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  - เด็กสามารถแสดงความคิดเห็นของตนเองและยอมรับฟังความคิดเห็นของผู้อื่น    </a:t>
            </a:r>
          </a:p>
          <a:p>
            <a:pPr indent="85725"/>
            <a:r>
              <a:rPr lang="th-TH" sz="1400" b="1" dirty="0">
                <a:ln w="18415" cmpd="sng">
                  <a:noFill/>
                  <a:prstDash val="solid"/>
                </a:ln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2.3 ด้านอารมณ์ - จิตใจ</a:t>
            </a:r>
          </a:p>
          <a:p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 - เด็กมีความสนใจในการทดลอง</a:t>
            </a:r>
          </a:p>
          <a:p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 - เด็กมีความพึงพอใจในผลงานตนเอง และชื่นชมผลงานคนอื่น</a:t>
            </a:r>
          </a:p>
          <a:p>
            <a:r>
              <a:rPr lang="th-TH" sz="1400" b="1" dirty="0">
                <a:ln w="18415" cmpd="sng">
                  <a:noFill/>
                  <a:prstDash val="solid"/>
                </a:ln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2.4 ด้านการเคลื่อนไหวร่างกาย</a:t>
            </a:r>
          </a:p>
          <a:p>
            <a:pPr indent="88900"/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- เด็กสามารถหยิบจับอุปกรณ์การทดลองได้คล่องแคล่ว</a:t>
            </a:r>
          </a:p>
          <a:p>
            <a:pPr indent="88900"/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- เด็กสามารถใช้หลอดหยดได้ถูกวิธี</a:t>
            </a:r>
          </a:p>
        </p:txBody>
      </p:sp>
      <p:pic>
        <p:nvPicPr>
          <p:cNvPr id="73" name="รูปภาพ 72">
            <a:extLst>
              <a:ext uri="{FF2B5EF4-FFF2-40B4-BE49-F238E27FC236}">
                <a16:creationId xmlns:a16="http://schemas.microsoft.com/office/drawing/2014/main" id="{F509C238-03EA-4E1D-BB79-A16CCEE471D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619" y="9114160"/>
            <a:ext cx="673267" cy="673267"/>
          </a:xfrm>
          <a:prstGeom prst="rect">
            <a:avLst/>
          </a:prstGeom>
        </p:spPr>
      </p:pic>
      <p:sp>
        <p:nvSpPr>
          <p:cNvPr id="75" name="สี่เหลี่ยมผืนผ้า 74">
            <a:extLst>
              <a:ext uri="{FF2B5EF4-FFF2-40B4-BE49-F238E27FC236}">
                <a16:creationId xmlns:a16="http://schemas.microsoft.com/office/drawing/2014/main" id="{726A5ECC-1E63-49BF-93AC-A6B8557405DF}"/>
              </a:ext>
            </a:extLst>
          </p:cNvPr>
          <p:cNvSpPr/>
          <p:nvPr/>
        </p:nvSpPr>
        <p:spPr>
          <a:xfrm>
            <a:off x="3213177" y="9278377"/>
            <a:ext cx="2865352" cy="461665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12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โรงเรียนชุมชนสามพร้าว </a:t>
            </a:r>
          </a:p>
          <a:p>
            <a:pPr algn="r"/>
            <a:r>
              <a:rPr lang="th-TH" sz="12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๔๔๖ หมู่ที่ ๒ ตำบลสามพร้าว อำเภอเมือง จังหวัดอุดรธานี ๔๑๐๐๐ </a:t>
            </a:r>
          </a:p>
        </p:txBody>
      </p:sp>
      <p:pic>
        <p:nvPicPr>
          <p:cNvPr id="1028" name="Picture 4" descr="เคมีวิทยาศาสตร์เด็กวิทยาศาสตร์, พื้นที่, ลูกบอล png | PNGEgg">
            <a:extLst>
              <a:ext uri="{FF2B5EF4-FFF2-40B4-BE49-F238E27FC236}">
                <a16:creationId xmlns:a16="http://schemas.microsoft.com/office/drawing/2014/main" id="{BC4D21AC-D993-42A5-98B8-70B37D2917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8231" b="93170" l="4889" r="46000">
                        <a14:foregroundMark x1="46111" y1="51138" x2="46111" y2="51138"/>
                        <a14:foregroundMark x1="31556" y1="8406" x2="31556" y2="8406"/>
                        <a14:foregroundMark x1="11222" y1="51138" x2="11222" y2="51138"/>
                        <a14:foregroundMark x1="27333" y1="85114" x2="27333" y2="85114"/>
                        <a14:foregroundMark x1="33667" y1="84063" x2="33667" y2="93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812"/>
          <a:stretch/>
        </p:blipFill>
        <p:spPr bwMode="auto">
          <a:xfrm>
            <a:off x="1972308" y="8180017"/>
            <a:ext cx="1125978" cy="145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0">
            <a:extLst>
              <a:ext uri="{FF2B5EF4-FFF2-40B4-BE49-F238E27FC236}">
                <a16:creationId xmlns:a16="http://schemas.microsoft.com/office/drawing/2014/main" id="{6B672EA7-4383-4ABC-B8D8-7634284FCE17}"/>
              </a:ext>
            </a:extLst>
          </p:cNvPr>
          <p:cNvPicPr/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6" r="10592"/>
          <a:stretch/>
        </p:blipFill>
        <p:spPr>
          <a:xfrm>
            <a:off x="3098286" y="4305187"/>
            <a:ext cx="1746559" cy="1518678"/>
          </a:xfrm>
          <a:prstGeom prst="rect">
            <a:avLst/>
          </a:prstGeom>
          <a:ln w="57150" cap="sq">
            <a:solidFill>
              <a:schemeClr val="accent1"/>
            </a:solidFill>
            <a:prstDash val="solid"/>
            <a:miter lim="800000"/>
          </a:ln>
          <a:effectLst/>
        </p:spPr>
      </p:pic>
      <p:pic>
        <p:nvPicPr>
          <p:cNvPr id="46" name="Picture 11">
            <a:extLst>
              <a:ext uri="{FF2B5EF4-FFF2-40B4-BE49-F238E27FC236}">
                <a16:creationId xmlns:a16="http://schemas.microsoft.com/office/drawing/2014/main" id="{5FBA22BE-7491-4066-9093-F88FDBC41C5A}"/>
              </a:ext>
            </a:extLst>
          </p:cNvPr>
          <p:cNvPicPr/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286" y="5972168"/>
            <a:ext cx="1746559" cy="1557956"/>
          </a:xfrm>
          <a:prstGeom prst="rect">
            <a:avLst/>
          </a:prstGeom>
          <a:ln w="57150" cap="sq">
            <a:solidFill>
              <a:schemeClr val="accent1"/>
            </a:solidFill>
            <a:prstDash val="solid"/>
            <a:miter lim="800000"/>
          </a:ln>
          <a:effectLst/>
        </p:spPr>
      </p:pic>
      <p:pic>
        <p:nvPicPr>
          <p:cNvPr id="59" name="Picture 13">
            <a:extLst>
              <a:ext uri="{FF2B5EF4-FFF2-40B4-BE49-F238E27FC236}">
                <a16:creationId xmlns:a16="http://schemas.microsoft.com/office/drawing/2014/main" id="{A18B5D94-9DE5-44B2-B6E0-22B3A78F8EC6}"/>
              </a:ext>
            </a:extLst>
          </p:cNvPr>
          <p:cNvPicPr/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243" y="5973968"/>
            <a:ext cx="1730465" cy="1556156"/>
          </a:xfrm>
          <a:prstGeom prst="rect">
            <a:avLst/>
          </a:prstGeom>
          <a:ln w="57150" cap="sq">
            <a:solidFill>
              <a:schemeClr val="accent1"/>
            </a:solidFill>
            <a:prstDash val="solid"/>
            <a:miter lim="800000"/>
          </a:ln>
          <a:effectLst/>
        </p:spPr>
      </p:pic>
      <p:pic>
        <p:nvPicPr>
          <p:cNvPr id="61" name="Picture 14">
            <a:extLst>
              <a:ext uri="{FF2B5EF4-FFF2-40B4-BE49-F238E27FC236}">
                <a16:creationId xmlns:a16="http://schemas.microsoft.com/office/drawing/2014/main" id="{89CE6358-6A96-4253-A91F-3625476E57DB}"/>
              </a:ext>
            </a:extLst>
          </p:cNvPr>
          <p:cNvPicPr/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367" y="4305186"/>
            <a:ext cx="1698341" cy="1518679"/>
          </a:xfrm>
          <a:prstGeom prst="rect">
            <a:avLst/>
          </a:prstGeom>
          <a:ln w="57150" cap="sq">
            <a:solidFill>
              <a:schemeClr val="accent1"/>
            </a:solidFill>
            <a:prstDash val="solid"/>
            <a:miter lim="800000"/>
          </a:ln>
          <a:effectLst/>
        </p:spPr>
      </p:pic>
      <p:pic>
        <p:nvPicPr>
          <p:cNvPr id="63" name="Picture 12">
            <a:extLst>
              <a:ext uri="{FF2B5EF4-FFF2-40B4-BE49-F238E27FC236}">
                <a16:creationId xmlns:a16="http://schemas.microsoft.com/office/drawing/2014/main" id="{E0BBE9D5-EA5E-4437-9E08-1FC9EAA2C7A3}"/>
              </a:ext>
            </a:extLst>
          </p:cNvPr>
          <p:cNvPicPr/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310" y="7686333"/>
            <a:ext cx="2435491" cy="1592043"/>
          </a:xfrm>
          <a:prstGeom prst="rect">
            <a:avLst/>
          </a:prstGeom>
          <a:ln w="57150" cap="sq">
            <a:solidFill>
              <a:schemeClr val="accent1"/>
            </a:solidFill>
            <a:prstDash val="solid"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32762317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สี่เหลี่ยมผืนผ้า 64">
            <a:extLst>
              <a:ext uri="{FF2B5EF4-FFF2-40B4-BE49-F238E27FC236}">
                <a16:creationId xmlns:a16="http://schemas.microsoft.com/office/drawing/2014/main" id="{1E8BAE0B-388C-494E-A334-6F7A8F927433}"/>
              </a:ext>
            </a:extLst>
          </p:cNvPr>
          <p:cNvSpPr/>
          <p:nvPr/>
        </p:nvSpPr>
        <p:spPr>
          <a:xfrm>
            <a:off x="139292" y="4241783"/>
            <a:ext cx="2819177" cy="424600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/>
              <a:t>จุดประสงค์	1. ศึกษาเรื่องอากาศ ณ อุณหภูมิต่างๆ</a:t>
            </a:r>
          </a:p>
          <a:p>
            <a:pPr algn="ctr"/>
            <a:r>
              <a:rPr lang="th-TH" dirty="0"/>
              <a:t>		2. เด็กเกิดทักษะกระบวนการเรียนรู้ทางวิทยาศาสตร์</a:t>
            </a:r>
          </a:p>
        </p:txBody>
      </p:sp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id="{C61FEB89-2935-4B2F-A260-D27E4CE98EDA}"/>
              </a:ext>
            </a:extLst>
          </p:cNvPr>
          <p:cNvSpPr/>
          <p:nvPr/>
        </p:nvSpPr>
        <p:spPr>
          <a:xfrm>
            <a:off x="0" y="-120642"/>
            <a:ext cx="6858000" cy="20065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1EEE0BEF-0B67-4785-AFB8-030DFB30C0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573" b="850"/>
          <a:stretch/>
        </p:blipFill>
        <p:spPr>
          <a:xfrm>
            <a:off x="19658" y="277014"/>
            <a:ext cx="1197318" cy="1168763"/>
          </a:xfrm>
          <a:prstGeom prst="ellipse">
            <a:avLst/>
          </a:prstGeom>
          <a:ln w="12700">
            <a:noFill/>
            <a:prstDash val="solid"/>
          </a:ln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33BD6739-F91C-4733-9192-780303C834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1" t="10601" b="8569"/>
          <a:stretch/>
        </p:blipFill>
        <p:spPr>
          <a:xfrm>
            <a:off x="1028578" y="0"/>
            <a:ext cx="5829422" cy="1722793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1547175E-FB9C-4623-93CC-41EE399836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630" y="260614"/>
            <a:ext cx="1096667" cy="1168763"/>
          </a:xfrm>
          <a:prstGeom prst="ellipse">
            <a:avLst/>
          </a:prstGeom>
        </p:spPr>
      </p:pic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7F880FFD-52E7-4AA7-93A4-11FF31092A8B}"/>
              </a:ext>
            </a:extLst>
          </p:cNvPr>
          <p:cNvSpPr/>
          <p:nvPr/>
        </p:nvSpPr>
        <p:spPr>
          <a:xfrm>
            <a:off x="2020878" y="310113"/>
            <a:ext cx="474567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400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กิจกรรมการทดลอง</a:t>
            </a:r>
          </a:p>
        </p:txBody>
      </p:sp>
      <p:sp>
        <p:nvSpPr>
          <p:cNvPr id="10" name="สี่เหลี่ยมผืนผ้า 9">
            <a:extLst>
              <a:ext uri="{FF2B5EF4-FFF2-40B4-BE49-F238E27FC236}">
                <a16:creationId xmlns:a16="http://schemas.microsoft.com/office/drawing/2014/main" id="{4FC6488C-715E-4680-A8A7-8402F29C7B18}"/>
              </a:ext>
            </a:extLst>
          </p:cNvPr>
          <p:cNvSpPr/>
          <p:nvPr/>
        </p:nvSpPr>
        <p:spPr>
          <a:xfrm>
            <a:off x="2046216" y="791840"/>
            <a:ext cx="474567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40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บ้านนักวิทยาศาสตร์น้อย</a:t>
            </a:r>
          </a:p>
        </p:txBody>
      </p:sp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87C6DC52-6558-46E5-8888-26FB781CFA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683" y="-62453"/>
            <a:ext cx="1346534" cy="490523"/>
          </a:xfrm>
          <a:prstGeom prst="rect">
            <a:avLst/>
          </a:prstGeom>
        </p:spPr>
      </p:pic>
      <p:sp>
        <p:nvSpPr>
          <p:cNvPr id="14" name="สี่เหลี่ยมผืนผ้า 13">
            <a:extLst>
              <a:ext uri="{FF2B5EF4-FFF2-40B4-BE49-F238E27FC236}">
                <a16:creationId xmlns:a16="http://schemas.microsoft.com/office/drawing/2014/main" id="{B93BBA35-2CF8-4007-BD8B-A30597756CC8}"/>
              </a:ext>
            </a:extLst>
          </p:cNvPr>
          <p:cNvSpPr/>
          <p:nvPr/>
        </p:nvSpPr>
        <p:spPr>
          <a:xfrm>
            <a:off x="2119511" y="1318062"/>
            <a:ext cx="474567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240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โรงเรียนชุมชนสามพร้าว </a:t>
            </a:r>
            <a:r>
              <a:rPr lang="th-TH" sz="2400" b="1" dirty="0" err="1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สพ</a:t>
            </a:r>
            <a:r>
              <a:rPr lang="th-TH" sz="240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ป.อุดรธานี เขต </a:t>
            </a:r>
            <a:r>
              <a:rPr lang="en-US" sz="240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1</a:t>
            </a:r>
            <a:endParaRPr lang="th-TH" sz="2400" b="1" dirty="0">
              <a:ln w="18415" cmpd="sng">
                <a:noFill/>
                <a:prstDash val="solid"/>
              </a:ln>
              <a:solidFill>
                <a:sysClr val="windowText" lastClr="00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Mali Grade 6" panose="02000506000000020004" pitchFamily="2" charset="-34"/>
              <a:cs typeface="+mj-cs"/>
            </a:endParaRPr>
          </a:p>
        </p:txBody>
      </p:sp>
      <p:sp>
        <p:nvSpPr>
          <p:cNvPr id="15" name="สี่เหลี่ยมผืนผ้า 14">
            <a:extLst>
              <a:ext uri="{FF2B5EF4-FFF2-40B4-BE49-F238E27FC236}">
                <a16:creationId xmlns:a16="http://schemas.microsoft.com/office/drawing/2014/main" id="{E71964C9-741A-41BE-A387-AFF80689FCD3}"/>
              </a:ext>
            </a:extLst>
          </p:cNvPr>
          <p:cNvSpPr/>
          <p:nvPr/>
        </p:nvSpPr>
        <p:spPr>
          <a:xfrm>
            <a:off x="0" y="1843434"/>
            <a:ext cx="6857999" cy="76906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4273DE9C-EC68-48C7-BF15-6EEF37255F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44" y="1777203"/>
            <a:ext cx="632197" cy="856192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8" name="Picture 4" descr="👉👉#แจกฟรี &quot;กรอบข้อความลายไทย&quot;... - สื่อสร้างสรรค์เพื่อการศึกษา by ครูก้อย  | Facebook">
            <a:extLst>
              <a:ext uri="{FF2B5EF4-FFF2-40B4-BE49-F238E27FC236}">
                <a16:creationId xmlns:a16="http://schemas.microsoft.com/office/drawing/2014/main" id="{D882A128-D81F-4622-ABB8-564595B6F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53" b="89209" l="4408" r="94215">
                        <a14:foregroundMark x1="17906" y1="41727" x2="17906" y2="41727"/>
                        <a14:foregroundMark x1="8815" y1="67626" x2="4408" y2="50360"/>
                        <a14:foregroundMark x1="89256" y1="30216" x2="90358" y2="64748"/>
                        <a14:foregroundMark x1="93939" y1="43165" x2="94215" y2="57554"/>
                        <a14:foregroundMark x1="78788" y1="47482" x2="11295" y2="43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3" y="2390323"/>
            <a:ext cx="1118741" cy="49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สี่เหลี่ยมผืนผ้า 25">
            <a:extLst>
              <a:ext uri="{FF2B5EF4-FFF2-40B4-BE49-F238E27FC236}">
                <a16:creationId xmlns:a16="http://schemas.microsoft.com/office/drawing/2014/main" id="{55850C5D-94BC-4DC7-93AD-C5BD39FD02D2}"/>
              </a:ext>
            </a:extLst>
          </p:cNvPr>
          <p:cNvSpPr/>
          <p:nvPr/>
        </p:nvSpPr>
        <p:spPr>
          <a:xfrm>
            <a:off x="68404" y="2432471"/>
            <a:ext cx="1135187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น.ส.สุวน</a:t>
            </a:r>
            <a:r>
              <a:rPr lang="th-TH" sz="1050" b="1" dirty="0" err="1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ันต์</a:t>
            </a:r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  ศรีรักษา</a:t>
            </a:r>
          </a:p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ครูประจำชั้น อนุบาล </a:t>
            </a:r>
            <a:r>
              <a:rPr lang="en-US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2/1</a:t>
            </a:r>
            <a:endParaRPr lang="th-TH" sz="1050" b="1" dirty="0">
              <a:ln w="18415" cmpd="sng">
                <a:noFill/>
                <a:prstDash val="solid"/>
              </a:ln>
              <a:solidFill>
                <a:sysClr val="windowText" lastClr="00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39" name="รูปภาพ 38">
            <a:extLst>
              <a:ext uri="{FF2B5EF4-FFF2-40B4-BE49-F238E27FC236}">
                <a16:creationId xmlns:a16="http://schemas.microsoft.com/office/drawing/2014/main" id="{473FA82F-CF35-4405-8637-6623C335FB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237" y="1725983"/>
            <a:ext cx="755891" cy="93980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1" name="รูปภาพ 40">
            <a:extLst>
              <a:ext uri="{FF2B5EF4-FFF2-40B4-BE49-F238E27FC236}">
                <a16:creationId xmlns:a16="http://schemas.microsoft.com/office/drawing/2014/main" id="{1837223A-F46A-4CB7-AE64-8744A819412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377" y="1747439"/>
            <a:ext cx="755890" cy="878334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3" name="รูปภาพ 42">
            <a:extLst>
              <a:ext uri="{FF2B5EF4-FFF2-40B4-BE49-F238E27FC236}">
                <a16:creationId xmlns:a16="http://schemas.microsoft.com/office/drawing/2014/main" id="{E8A98F3A-5944-4A68-85E5-025AB7FA538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216" y="1758248"/>
            <a:ext cx="660453" cy="844244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5" name="รูปภาพ 44">
            <a:extLst>
              <a:ext uri="{FF2B5EF4-FFF2-40B4-BE49-F238E27FC236}">
                <a16:creationId xmlns:a16="http://schemas.microsoft.com/office/drawing/2014/main" id="{C2F6A488-9248-48E1-9939-E0FEAD81F91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641" y="1770420"/>
            <a:ext cx="702746" cy="828019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7" name="รูปภาพ 46">
            <a:extLst>
              <a:ext uri="{FF2B5EF4-FFF2-40B4-BE49-F238E27FC236}">
                <a16:creationId xmlns:a16="http://schemas.microsoft.com/office/drawing/2014/main" id="{DC6EFBEA-879D-4E65-8A27-119E9E4FF65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667" y="1752304"/>
            <a:ext cx="692351" cy="94308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8" name="Picture 4" descr="👉👉#แจกฟรี &quot;กรอบข้อความลายไทย&quot;... - สื่อสร้างสรรค์เพื่อการศึกษา by ครูก้อย  | Facebook">
            <a:extLst>
              <a:ext uri="{FF2B5EF4-FFF2-40B4-BE49-F238E27FC236}">
                <a16:creationId xmlns:a16="http://schemas.microsoft.com/office/drawing/2014/main" id="{B9978C00-31BF-4D53-BBAE-5C610CB8D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53" b="89209" l="4408" r="94215">
                        <a14:foregroundMark x1="17906" y1="41727" x2="17906" y2="41727"/>
                        <a14:foregroundMark x1="8815" y1="67626" x2="4408" y2="50360"/>
                        <a14:foregroundMark x1="89256" y1="30216" x2="90358" y2="64748"/>
                        <a14:foregroundMark x1="93939" y1="43165" x2="94215" y2="57554"/>
                        <a14:foregroundMark x1="78788" y1="47482" x2="11295" y2="43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959" y="2383498"/>
            <a:ext cx="1219144" cy="49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สี่เหลี่ยมผืนผ้า 48">
            <a:extLst>
              <a:ext uri="{FF2B5EF4-FFF2-40B4-BE49-F238E27FC236}">
                <a16:creationId xmlns:a16="http://schemas.microsoft.com/office/drawing/2014/main" id="{C7D35A22-D4BB-494E-BAA3-B4DE0A8919EC}"/>
              </a:ext>
            </a:extLst>
          </p:cNvPr>
          <p:cNvSpPr/>
          <p:nvPr/>
        </p:nvSpPr>
        <p:spPr>
          <a:xfrm>
            <a:off x="1180886" y="2441916"/>
            <a:ext cx="1135187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น.ส.วิไลภรณ์  เบอร์ไชสงค์</a:t>
            </a:r>
          </a:p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ครูประจำชั้น อนุบาล </a:t>
            </a:r>
            <a:r>
              <a:rPr lang="en-US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2/2</a:t>
            </a:r>
            <a:endParaRPr lang="th-TH" sz="1050" b="1" dirty="0">
              <a:ln w="18415" cmpd="sng">
                <a:noFill/>
                <a:prstDash val="solid"/>
              </a:ln>
              <a:solidFill>
                <a:sysClr val="windowText" lastClr="00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0" name="Picture 4" descr="👉👉#แจกฟรี &quot;กรอบข้อความลายไทย&quot;... - สื่อสร้างสรรค์เพื่อการศึกษา by ครูก้อย  | Facebook">
            <a:extLst>
              <a:ext uri="{FF2B5EF4-FFF2-40B4-BE49-F238E27FC236}">
                <a16:creationId xmlns:a16="http://schemas.microsoft.com/office/drawing/2014/main" id="{5D66402B-36DF-4567-91FE-A482B170C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53" b="89209" l="4408" r="94215">
                        <a14:foregroundMark x1="17906" y1="41727" x2="17906" y2="41727"/>
                        <a14:foregroundMark x1="8815" y1="67626" x2="4408" y2="50360"/>
                        <a14:foregroundMark x1="89256" y1="30216" x2="90358" y2="64748"/>
                        <a14:foregroundMark x1="93939" y1="43165" x2="94215" y2="57554"/>
                        <a14:foregroundMark x1="78788" y1="47482" x2="11295" y2="43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948" y="2383498"/>
            <a:ext cx="1113167" cy="49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สี่เหลี่ยมผืนผ้า 50">
            <a:extLst>
              <a:ext uri="{FF2B5EF4-FFF2-40B4-BE49-F238E27FC236}">
                <a16:creationId xmlns:a16="http://schemas.microsoft.com/office/drawing/2014/main" id="{7E56735D-7C5D-4B53-9CF4-AF8E28F026D1}"/>
              </a:ext>
            </a:extLst>
          </p:cNvPr>
          <p:cNvSpPr/>
          <p:nvPr/>
        </p:nvSpPr>
        <p:spPr>
          <a:xfrm>
            <a:off x="2332856" y="2432503"/>
            <a:ext cx="1103259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นางสงัด  อินยาศรี</a:t>
            </a:r>
          </a:p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ครูประจำชั้น อนุบาล </a:t>
            </a:r>
            <a:r>
              <a:rPr lang="en-US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2/3</a:t>
            </a:r>
            <a:endParaRPr lang="th-TH" sz="1050" b="1" dirty="0">
              <a:ln w="18415" cmpd="sng">
                <a:noFill/>
                <a:prstDash val="solid"/>
              </a:ln>
              <a:solidFill>
                <a:sysClr val="windowText" lastClr="00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2" name="Picture 4" descr="👉👉#แจกฟรี &quot;กรอบข้อความลายไทย&quot;... - สื่อสร้างสรรค์เพื่อการศึกษา by ครูก้อย  | Facebook">
            <a:extLst>
              <a:ext uri="{FF2B5EF4-FFF2-40B4-BE49-F238E27FC236}">
                <a16:creationId xmlns:a16="http://schemas.microsoft.com/office/drawing/2014/main" id="{C6133687-7839-4BDC-9761-BCE20073A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53" b="89209" l="4408" r="94215">
                        <a14:foregroundMark x1="17906" y1="41727" x2="17906" y2="41727"/>
                        <a14:foregroundMark x1="8815" y1="67626" x2="4408" y2="50360"/>
                        <a14:foregroundMark x1="89256" y1="30216" x2="90358" y2="64748"/>
                        <a14:foregroundMark x1="93939" y1="43165" x2="94215" y2="57554"/>
                        <a14:foregroundMark x1="78788" y1="47482" x2="11295" y2="43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061" y="2378014"/>
            <a:ext cx="1191853" cy="49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สี่เหลี่ยมผืนผ้า 52">
            <a:extLst>
              <a:ext uri="{FF2B5EF4-FFF2-40B4-BE49-F238E27FC236}">
                <a16:creationId xmlns:a16="http://schemas.microsoft.com/office/drawing/2014/main" id="{FAC792BF-FBF4-4742-A7EF-B818E3A7CE87}"/>
              </a:ext>
            </a:extLst>
          </p:cNvPr>
          <p:cNvSpPr/>
          <p:nvPr/>
        </p:nvSpPr>
        <p:spPr>
          <a:xfrm>
            <a:off x="3436004" y="2419653"/>
            <a:ext cx="1103259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น.ส.อมรรัตน์  พันธ์นพ</a:t>
            </a:r>
          </a:p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ครูประจำชั้น อนุบาล </a:t>
            </a:r>
            <a:r>
              <a:rPr lang="en-US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3/1</a:t>
            </a:r>
            <a:endParaRPr lang="th-TH" sz="1050" b="1" dirty="0">
              <a:ln w="18415" cmpd="sng">
                <a:noFill/>
                <a:prstDash val="solid"/>
              </a:ln>
              <a:solidFill>
                <a:sysClr val="windowText" lastClr="00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4" name="Picture 4" descr="👉👉#แจกฟรี &quot;กรอบข้อความลายไทย&quot;... - สื่อสร้างสรรค์เพื่อการศึกษา by ครูก้อย  | Facebook">
            <a:extLst>
              <a:ext uri="{FF2B5EF4-FFF2-40B4-BE49-F238E27FC236}">
                <a16:creationId xmlns:a16="http://schemas.microsoft.com/office/drawing/2014/main" id="{064C0A86-567C-4195-BE42-8420B084B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53" b="89209" l="4408" r="94215">
                        <a14:foregroundMark x1="17906" y1="41727" x2="17906" y2="41727"/>
                        <a14:foregroundMark x1="8815" y1="67626" x2="4408" y2="50360"/>
                        <a14:foregroundMark x1="89256" y1="30216" x2="90358" y2="64748"/>
                        <a14:foregroundMark x1="93939" y1="43165" x2="94215" y2="57554"/>
                        <a14:foregroundMark x1="78788" y1="47482" x2="11295" y2="43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695" y="2375876"/>
            <a:ext cx="1169228" cy="49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สี่เหลี่ยมผืนผ้า 54">
            <a:extLst>
              <a:ext uri="{FF2B5EF4-FFF2-40B4-BE49-F238E27FC236}">
                <a16:creationId xmlns:a16="http://schemas.microsoft.com/office/drawing/2014/main" id="{4336072E-0104-473F-A7B8-9E36E01BEB3E}"/>
              </a:ext>
            </a:extLst>
          </p:cNvPr>
          <p:cNvSpPr/>
          <p:nvPr/>
        </p:nvSpPr>
        <p:spPr>
          <a:xfrm>
            <a:off x="4555104" y="2432810"/>
            <a:ext cx="1135187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นางสุพรรณี  ใยปางแก้ว</a:t>
            </a:r>
          </a:p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ครูประจำชั้น อนุบาล </a:t>
            </a:r>
            <a:r>
              <a:rPr lang="en-US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3/2</a:t>
            </a:r>
            <a:endParaRPr lang="th-TH" sz="1050" b="1" dirty="0">
              <a:ln w="18415" cmpd="sng">
                <a:noFill/>
                <a:prstDash val="solid"/>
              </a:ln>
              <a:solidFill>
                <a:sysClr val="windowText" lastClr="00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6" name="Picture 4" descr="👉👉#แจกฟรี &quot;กรอบข้อความลายไทย&quot;... - สื่อสร้างสรรค์เพื่อการศึกษา by ครูก้อย  | Facebook">
            <a:extLst>
              <a:ext uri="{FF2B5EF4-FFF2-40B4-BE49-F238E27FC236}">
                <a16:creationId xmlns:a16="http://schemas.microsoft.com/office/drawing/2014/main" id="{9B43588C-B5CC-49B2-81C6-AF68DD303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53" b="89209" l="4408" r="94215">
                        <a14:foregroundMark x1="17906" y1="41727" x2="17906" y2="41727"/>
                        <a14:foregroundMark x1="8815" y1="67626" x2="4408" y2="50360"/>
                        <a14:foregroundMark x1="89256" y1="30216" x2="90358" y2="64748"/>
                        <a14:foregroundMark x1="93939" y1="43165" x2="94215" y2="57554"/>
                        <a14:foregroundMark x1="78788" y1="47482" x2="11295" y2="43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269" y="2389244"/>
            <a:ext cx="1142048" cy="49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สี่เหลี่ยมผืนผ้า 56">
            <a:extLst>
              <a:ext uri="{FF2B5EF4-FFF2-40B4-BE49-F238E27FC236}">
                <a16:creationId xmlns:a16="http://schemas.microsoft.com/office/drawing/2014/main" id="{34C702CC-8A3F-449E-BC55-5F186EAFFA87}"/>
              </a:ext>
            </a:extLst>
          </p:cNvPr>
          <p:cNvSpPr/>
          <p:nvPr/>
        </p:nvSpPr>
        <p:spPr>
          <a:xfrm>
            <a:off x="5656699" y="2428779"/>
            <a:ext cx="1135187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นายณัฐพล  บุตรหิน</a:t>
            </a:r>
          </a:p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ครูประจำชั้น อนุบาล </a:t>
            </a:r>
            <a:r>
              <a:rPr lang="en-US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3/3</a:t>
            </a:r>
            <a:endParaRPr lang="th-TH" sz="1050" b="1" dirty="0">
              <a:ln w="18415" cmpd="sng">
                <a:noFill/>
                <a:prstDash val="solid"/>
              </a:ln>
              <a:solidFill>
                <a:sysClr val="windowText" lastClr="00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8" name="Picture 16" descr="กล่องข้อความสีเหลือง | การออกแบบปกหนังสือ, กระดาษเขียน, สมุดออร์แกไนเซอร์">
            <a:extLst>
              <a:ext uri="{FF2B5EF4-FFF2-40B4-BE49-F238E27FC236}">
                <a16:creationId xmlns:a16="http://schemas.microsoft.com/office/drawing/2014/main" id="{31740EE4-9A9D-43ED-A67C-1002CB4E0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6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591" y="2259139"/>
            <a:ext cx="5355042" cy="1872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สี่เหลี่ยมผืนผ้า 61">
            <a:extLst>
              <a:ext uri="{FF2B5EF4-FFF2-40B4-BE49-F238E27FC236}">
                <a16:creationId xmlns:a16="http://schemas.microsoft.com/office/drawing/2014/main" id="{979D5B22-DF61-4FA9-ADB2-84601FA6E4B5}"/>
              </a:ext>
            </a:extLst>
          </p:cNvPr>
          <p:cNvSpPr/>
          <p:nvPr/>
        </p:nvSpPr>
        <p:spPr>
          <a:xfrm>
            <a:off x="1177942" y="2957534"/>
            <a:ext cx="457817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2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กิจกรรมที่  14 เมล็ดพืชเต้นระบำ</a:t>
            </a:r>
          </a:p>
        </p:txBody>
      </p:sp>
      <p:sp>
        <p:nvSpPr>
          <p:cNvPr id="60" name="สี่เหลี่ยมผืนผ้า 59">
            <a:extLst>
              <a:ext uri="{FF2B5EF4-FFF2-40B4-BE49-F238E27FC236}">
                <a16:creationId xmlns:a16="http://schemas.microsoft.com/office/drawing/2014/main" id="{AFE87724-C82D-47D6-A7C5-4A0B73A220EF}"/>
              </a:ext>
            </a:extLst>
          </p:cNvPr>
          <p:cNvSpPr/>
          <p:nvPr/>
        </p:nvSpPr>
        <p:spPr>
          <a:xfrm>
            <a:off x="635997" y="3530955"/>
            <a:ext cx="6129907" cy="64073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/>
              <a:t>จุดประสงค์	1. ศึกษาเรื่องอากาศ ณ อุณหภูมิต่างๆ</a:t>
            </a:r>
          </a:p>
          <a:p>
            <a:pPr algn="ctr"/>
            <a:r>
              <a:rPr lang="th-TH" dirty="0"/>
              <a:t>		2. เด็กเกิดทักษะกระบวนการเรียนรู้ทางวิทยาศาสตร์</a:t>
            </a:r>
          </a:p>
        </p:txBody>
      </p:sp>
      <p:pic>
        <p:nvPicPr>
          <p:cNvPr id="1026" name="Picture 2" descr="เคมีวิทยาศาสตร์เด็กวิทยาศาสตร์, พื้นที่, ลูกบอล png | PNGEgg">
            <a:extLst>
              <a:ext uri="{FF2B5EF4-FFF2-40B4-BE49-F238E27FC236}">
                <a16:creationId xmlns:a16="http://schemas.microsoft.com/office/drawing/2014/main" id="{FC2A3F82-F7EE-4C63-92F9-E12BF08FB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678" b="97198" l="10000" r="90778">
                        <a14:foregroundMark x1="65444" y1="4378" x2="65444" y2="4378"/>
                        <a14:foregroundMark x1="69444" y1="22417" x2="69444" y2="22417"/>
                        <a14:foregroundMark x1="75111" y1="22067" x2="75111" y2="22067"/>
                        <a14:foregroundMark x1="90778" y1="29772" x2="90778" y2="29772"/>
                        <a14:foregroundMark x1="88667" y1="16988" x2="88667" y2="16988"/>
                        <a14:foregroundMark x1="88667" y1="29072" x2="88667" y2="29072"/>
                        <a14:foregroundMark x1="66889" y1="31699" x2="70444" y2="55692"/>
                        <a14:foregroundMark x1="70444" y1="55692" x2="72000" y2="61821"/>
                        <a14:foregroundMark x1="70222" y1="16637" x2="65889" y2="28196"/>
                        <a14:foregroundMark x1="65889" y1="28196" x2="65778" y2="28371"/>
                        <a14:foregroundMark x1="88444" y1="29422" x2="89333" y2="37653"/>
                        <a14:foregroundMark x1="67556" y1="88441" x2="74111" y2="91769"/>
                        <a14:foregroundMark x1="62667" y1="96848" x2="58444" y2="97373"/>
                        <a14:foregroundMark x1="70000" y1="3678" x2="70000" y2="36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3357" y="3012103"/>
            <a:ext cx="2021299" cy="1282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สี่เหลี่ยมผืนผ้า 63">
            <a:extLst>
              <a:ext uri="{FF2B5EF4-FFF2-40B4-BE49-F238E27FC236}">
                <a16:creationId xmlns:a16="http://schemas.microsoft.com/office/drawing/2014/main" id="{701AAEDF-F8BE-4AB2-A170-FE853F3D73AD}"/>
              </a:ext>
            </a:extLst>
          </p:cNvPr>
          <p:cNvSpPr/>
          <p:nvPr/>
        </p:nvSpPr>
        <p:spPr>
          <a:xfrm>
            <a:off x="876847" y="3513385"/>
            <a:ext cx="629804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th-TH" sz="2000" b="1" dirty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จุดประสงค์	</a:t>
            </a:r>
          </a:p>
          <a:p>
            <a:r>
              <a:rPr lang="th-TH" sz="16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1.เด็กอธิบายการเกิดเมล็ดพืชเต้นระบำได้       2. เด็กเกิดทักษะกระบวนการเรียนรู้ทางวิทยาศาสตร์ </a:t>
            </a:r>
          </a:p>
        </p:txBody>
      </p:sp>
      <p:sp>
        <p:nvSpPr>
          <p:cNvPr id="66" name="สี่เหลี่ยมผืนผ้า 65">
            <a:extLst>
              <a:ext uri="{FF2B5EF4-FFF2-40B4-BE49-F238E27FC236}">
                <a16:creationId xmlns:a16="http://schemas.microsoft.com/office/drawing/2014/main" id="{EEB5D8F9-4AD6-49FF-A936-C715C76C391B}"/>
              </a:ext>
            </a:extLst>
          </p:cNvPr>
          <p:cNvSpPr/>
          <p:nvPr/>
        </p:nvSpPr>
        <p:spPr>
          <a:xfrm>
            <a:off x="139292" y="4416585"/>
            <a:ext cx="2938810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th-TH" sz="2000" b="1" dirty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ผลที่เกิดกับเด็ก	</a:t>
            </a:r>
          </a:p>
          <a:p>
            <a:r>
              <a:rPr lang="th-TH" sz="1600" b="1" dirty="0">
                <a:ln w="1841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1. ผลที่เกิดตามวัตถุประสงค์</a:t>
            </a:r>
          </a:p>
          <a:p>
            <a:pPr marL="85725" indent="-85725"/>
            <a:r>
              <a:rPr lang="th-TH" sz="16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</a:t>
            </a:r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1.1 เด็กอธิบายได้ว่าขวดที่ใส่น้ำโซดา เมล็ดจะเต้นขึ้นลง  เพราะถูกฟองก๊าซเกาะลอยตัวตัวขึ้นสู่ผิวน้ำ</a:t>
            </a:r>
          </a:p>
          <a:p>
            <a:pPr marL="85725" indent="-85725"/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1.2 เด็กเกิดทักษะกระบวนการเรียนรู้ทางวิทยาศาสตร์ </a:t>
            </a:r>
            <a:endParaRPr lang="th-TH" sz="1600" b="1" dirty="0">
              <a:ln w="18415" cmpd="sng">
                <a:noFill/>
                <a:prstDash val="solid"/>
              </a:ln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Mali Grade 6" panose="02000506000000020004" pitchFamily="2" charset="-34"/>
              <a:cs typeface="+mj-cs"/>
            </a:endParaRPr>
          </a:p>
          <a:p>
            <a:r>
              <a:rPr lang="th-TH" sz="1600" b="1" dirty="0">
                <a:ln w="1841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2.พัฒนาการความสามารถพื้นฐานและพัฒนาการของเด็กปฐมวัย</a:t>
            </a:r>
          </a:p>
          <a:p>
            <a:r>
              <a:rPr lang="th-TH" sz="1600" b="1" dirty="0">
                <a:ln w="18415" cmpd="sng">
                  <a:noFill/>
                  <a:prstDash val="solid"/>
                </a:ln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 </a:t>
            </a:r>
            <a:r>
              <a:rPr lang="th-TH" sz="1400" b="1" dirty="0">
                <a:ln w="18415" cmpd="sng">
                  <a:noFill/>
                  <a:prstDash val="solid"/>
                </a:ln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2.1 ด้ายการเรียนรู้/ด้านภาษา/สติปัญญา</a:t>
            </a:r>
          </a:p>
          <a:p>
            <a:pPr marL="85725"/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- เด็กพูดอธิบายสิ่งที่เด็กสังเกตจากการทดลอง</a:t>
            </a:r>
          </a:p>
          <a:p>
            <a:pPr marL="85725" indent="-85725"/>
            <a:r>
              <a:rPr lang="th-TH" sz="1400" b="1" dirty="0">
                <a:ln w="18415" cmpd="sng">
                  <a:noFill/>
                  <a:prstDash val="solid"/>
                </a:ln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 2.2 ด้านสังคม</a:t>
            </a:r>
          </a:p>
          <a:p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  - เด็กสามารถแสดงความคิดเห็นของตนเองและยอมรับฟังความคิดเห็นของผู้อื่น    </a:t>
            </a:r>
          </a:p>
          <a:p>
            <a:pPr indent="85725"/>
            <a:r>
              <a:rPr lang="th-TH" sz="1400" b="1" dirty="0">
                <a:ln w="18415" cmpd="sng">
                  <a:noFill/>
                  <a:prstDash val="solid"/>
                </a:ln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2.3 ด้านอารมณ์ - จิตใจ</a:t>
            </a:r>
          </a:p>
          <a:p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  - เด็กตื่นเต้น สนุกสนานกับผลการทดลอง</a:t>
            </a:r>
          </a:p>
          <a:p>
            <a:r>
              <a:rPr lang="th-TH" sz="1400" b="1" dirty="0">
                <a:ln w="18415" cmpd="sng">
                  <a:noFill/>
                  <a:prstDash val="solid"/>
                </a:ln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2.4 ด้านการเคลื่อนไหวร่างกาย</a:t>
            </a:r>
          </a:p>
          <a:p>
            <a:pPr indent="88900"/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- เด็กสามารถหยิบจับอุปกรณ์การทดลองได้คล่องแคล่ว</a:t>
            </a:r>
          </a:p>
        </p:txBody>
      </p:sp>
      <p:pic>
        <p:nvPicPr>
          <p:cNvPr id="73" name="รูปภาพ 72">
            <a:extLst>
              <a:ext uri="{FF2B5EF4-FFF2-40B4-BE49-F238E27FC236}">
                <a16:creationId xmlns:a16="http://schemas.microsoft.com/office/drawing/2014/main" id="{F509C238-03EA-4E1D-BB79-A16CCEE471D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619" y="9114160"/>
            <a:ext cx="673267" cy="673267"/>
          </a:xfrm>
          <a:prstGeom prst="rect">
            <a:avLst/>
          </a:prstGeom>
        </p:spPr>
      </p:pic>
      <p:sp>
        <p:nvSpPr>
          <p:cNvPr id="75" name="สี่เหลี่ยมผืนผ้า 74">
            <a:extLst>
              <a:ext uri="{FF2B5EF4-FFF2-40B4-BE49-F238E27FC236}">
                <a16:creationId xmlns:a16="http://schemas.microsoft.com/office/drawing/2014/main" id="{726A5ECC-1E63-49BF-93AC-A6B8557405DF}"/>
              </a:ext>
            </a:extLst>
          </p:cNvPr>
          <p:cNvSpPr/>
          <p:nvPr/>
        </p:nvSpPr>
        <p:spPr>
          <a:xfrm>
            <a:off x="3213177" y="9278377"/>
            <a:ext cx="2865352" cy="461665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12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โรงเรียนชุมชนสามพร้าว </a:t>
            </a:r>
          </a:p>
          <a:p>
            <a:pPr algn="r"/>
            <a:r>
              <a:rPr lang="th-TH" sz="12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๔๔๖ หมู่ที่ ๒ ตำบลสามพร้าว อำเภอเมือง จังหวัดอุดรธานี ๔๑๐๐๐ </a:t>
            </a:r>
          </a:p>
        </p:txBody>
      </p:sp>
      <p:pic>
        <p:nvPicPr>
          <p:cNvPr id="1028" name="Picture 4" descr="เคมีวิทยาศาสตร์เด็กวิทยาศาสตร์, พื้นที่, ลูกบอล png | PNGEgg">
            <a:extLst>
              <a:ext uri="{FF2B5EF4-FFF2-40B4-BE49-F238E27FC236}">
                <a16:creationId xmlns:a16="http://schemas.microsoft.com/office/drawing/2014/main" id="{BC4D21AC-D993-42A5-98B8-70B37D2917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8231" b="93170" l="4889" r="46000">
                        <a14:foregroundMark x1="46111" y1="51138" x2="46111" y2="51138"/>
                        <a14:foregroundMark x1="31556" y1="8406" x2="31556" y2="8406"/>
                        <a14:foregroundMark x1="11222" y1="51138" x2="11222" y2="51138"/>
                        <a14:foregroundMark x1="27333" y1="85114" x2="27333" y2="85114"/>
                        <a14:foregroundMark x1="33667" y1="84063" x2="33667" y2="93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812"/>
          <a:stretch/>
        </p:blipFill>
        <p:spPr bwMode="auto">
          <a:xfrm>
            <a:off x="1927101" y="8056781"/>
            <a:ext cx="1125978" cy="145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รูปภาพ 66">
            <a:extLst>
              <a:ext uri="{FF2B5EF4-FFF2-40B4-BE49-F238E27FC236}">
                <a16:creationId xmlns:a16="http://schemas.microsoft.com/office/drawing/2014/main" id="{D2DC8F56-78E6-494F-B9DC-F6253F1407EE}"/>
              </a:ext>
            </a:extLst>
          </p:cNvPr>
          <p:cNvPicPr/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722" y="4378344"/>
            <a:ext cx="1758220" cy="1487323"/>
          </a:xfrm>
          <a:prstGeom prst="rect">
            <a:avLst/>
          </a:prstGeom>
          <a:ln w="5715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8" name="รูปภาพ 67">
            <a:extLst>
              <a:ext uri="{FF2B5EF4-FFF2-40B4-BE49-F238E27FC236}">
                <a16:creationId xmlns:a16="http://schemas.microsoft.com/office/drawing/2014/main" id="{3D40B673-0586-48ED-B453-9156DC1A05E0}"/>
              </a:ext>
            </a:extLst>
          </p:cNvPr>
          <p:cNvPicPr/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51" y="6015196"/>
            <a:ext cx="1753492" cy="1658106"/>
          </a:xfrm>
          <a:prstGeom prst="rect">
            <a:avLst/>
          </a:prstGeom>
          <a:ln w="5715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9" name="รูปภาพ 68">
            <a:extLst>
              <a:ext uri="{FF2B5EF4-FFF2-40B4-BE49-F238E27FC236}">
                <a16:creationId xmlns:a16="http://schemas.microsoft.com/office/drawing/2014/main" id="{8DFD1049-F7DA-4736-BF32-2DB6FBC4E7CE}"/>
              </a:ext>
            </a:extLst>
          </p:cNvPr>
          <p:cNvPicPr/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180" y="6039414"/>
            <a:ext cx="1718528" cy="1633888"/>
          </a:xfrm>
          <a:prstGeom prst="rect">
            <a:avLst/>
          </a:prstGeom>
          <a:ln w="5715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0" name="รูปภาพ 69">
            <a:extLst>
              <a:ext uri="{FF2B5EF4-FFF2-40B4-BE49-F238E27FC236}">
                <a16:creationId xmlns:a16="http://schemas.microsoft.com/office/drawing/2014/main" id="{4E2EF760-752A-44BE-9AC7-8B903055E07A}"/>
              </a:ext>
            </a:extLst>
          </p:cNvPr>
          <p:cNvPicPr/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179" y="4377988"/>
            <a:ext cx="1722395" cy="1515030"/>
          </a:xfrm>
          <a:prstGeom prst="rect">
            <a:avLst/>
          </a:prstGeom>
          <a:ln w="5715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1" name="รูปภาพ 70">
            <a:extLst>
              <a:ext uri="{FF2B5EF4-FFF2-40B4-BE49-F238E27FC236}">
                <a16:creationId xmlns:a16="http://schemas.microsoft.com/office/drawing/2014/main" id="{57E2F056-2B68-410A-A70D-B7EBFA0179BB}"/>
              </a:ext>
            </a:extLst>
          </p:cNvPr>
          <p:cNvPicPr/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439" y="7819699"/>
            <a:ext cx="2168227" cy="1419000"/>
          </a:xfrm>
          <a:prstGeom prst="rect">
            <a:avLst/>
          </a:prstGeom>
          <a:ln w="5715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69232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สี่เหลี่ยมผืนผ้า 64">
            <a:extLst>
              <a:ext uri="{FF2B5EF4-FFF2-40B4-BE49-F238E27FC236}">
                <a16:creationId xmlns:a16="http://schemas.microsoft.com/office/drawing/2014/main" id="{1E8BAE0B-388C-494E-A334-6F7A8F927433}"/>
              </a:ext>
            </a:extLst>
          </p:cNvPr>
          <p:cNvSpPr/>
          <p:nvPr/>
        </p:nvSpPr>
        <p:spPr>
          <a:xfrm>
            <a:off x="139292" y="4241783"/>
            <a:ext cx="2819177" cy="424600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/>
              <a:t>จุดประสงค์	1. ศึกษาเรื่องอากาศ ณ อุณหภูมิต่างๆ</a:t>
            </a:r>
          </a:p>
          <a:p>
            <a:pPr algn="ctr"/>
            <a:r>
              <a:rPr lang="th-TH" dirty="0"/>
              <a:t>		2. เด็กเกิดทักษะกระบวนการเรียนรู้ทางวิทยาศาสตร์</a:t>
            </a:r>
          </a:p>
        </p:txBody>
      </p:sp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id="{C61FEB89-2935-4B2F-A260-D27E4CE98EDA}"/>
              </a:ext>
            </a:extLst>
          </p:cNvPr>
          <p:cNvSpPr/>
          <p:nvPr/>
        </p:nvSpPr>
        <p:spPr>
          <a:xfrm>
            <a:off x="0" y="-120642"/>
            <a:ext cx="6858000" cy="20065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1EEE0BEF-0B67-4785-AFB8-030DFB30C0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573" b="850"/>
          <a:stretch/>
        </p:blipFill>
        <p:spPr>
          <a:xfrm>
            <a:off x="19658" y="277014"/>
            <a:ext cx="1197318" cy="1168763"/>
          </a:xfrm>
          <a:prstGeom prst="ellipse">
            <a:avLst/>
          </a:prstGeom>
          <a:ln w="12700">
            <a:noFill/>
            <a:prstDash val="solid"/>
          </a:ln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33BD6739-F91C-4733-9192-780303C834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1" t="10601" b="8569"/>
          <a:stretch/>
        </p:blipFill>
        <p:spPr>
          <a:xfrm>
            <a:off x="1028578" y="0"/>
            <a:ext cx="5829422" cy="1722793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1547175E-FB9C-4623-93CC-41EE399836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630" y="260614"/>
            <a:ext cx="1096667" cy="1168763"/>
          </a:xfrm>
          <a:prstGeom prst="ellipse">
            <a:avLst/>
          </a:prstGeom>
        </p:spPr>
      </p:pic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7F880FFD-52E7-4AA7-93A4-11FF31092A8B}"/>
              </a:ext>
            </a:extLst>
          </p:cNvPr>
          <p:cNvSpPr/>
          <p:nvPr/>
        </p:nvSpPr>
        <p:spPr>
          <a:xfrm>
            <a:off x="2020878" y="310113"/>
            <a:ext cx="474567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400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กิจกรรมการทดลอง</a:t>
            </a:r>
          </a:p>
        </p:txBody>
      </p:sp>
      <p:sp>
        <p:nvSpPr>
          <p:cNvPr id="10" name="สี่เหลี่ยมผืนผ้า 9">
            <a:extLst>
              <a:ext uri="{FF2B5EF4-FFF2-40B4-BE49-F238E27FC236}">
                <a16:creationId xmlns:a16="http://schemas.microsoft.com/office/drawing/2014/main" id="{4FC6488C-715E-4680-A8A7-8402F29C7B18}"/>
              </a:ext>
            </a:extLst>
          </p:cNvPr>
          <p:cNvSpPr/>
          <p:nvPr/>
        </p:nvSpPr>
        <p:spPr>
          <a:xfrm>
            <a:off x="2046216" y="791840"/>
            <a:ext cx="474567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40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บ้านนักวิทยาศาสตร์น้อย</a:t>
            </a:r>
          </a:p>
        </p:txBody>
      </p:sp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87C6DC52-6558-46E5-8888-26FB781CFA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683" y="-62453"/>
            <a:ext cx="1346534" cy="490523"/>
          </a:xfrm>
          <a:prstGeom prst="rect">
            <a:avLst/>
          </a:prstGeom>
        </p:spPr>
      </p:pic>
      <p:sp>
        <p:nvSpPr>
          <p:cNvPr id="14" name="สี่เหลี่ยมผืนผ้า 13">
            <a:extLst>
              <a:ext uri="{FF2B5EF4-FFF2-40B4-BE49-F238E27FC236}">
                <a16:creationId xmlns:a16="http://schemas.microsoft.com/office/drawing/2014/main" id="{B93BBA35-2CF8-4007-BD8B-A30597756CC8}"/>
              </a:ext>
            </a:extLst>
          </p:cNvPr>
          <p:cNvSpPr/>
          <p:nvPr/>
        </p:nvSpPr>
        <p:spPr>
          <a:xfrm>
            <a:off x="2119511" y="1318062"/>
            <a:ext cx="474567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240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โรงเรียนชุมชนสามพร้าว </a:t>
            </a:r>
            <a:r>
              <a:rPr lang="th-TH" sz="2400" b="1" dirty="0" err="1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สพ</a:t>
            </a:r>
            <a:r>
              <a:rPr lang="th-TH" sz="240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ป.อุดรธานี เขต </a:t>
            </a:r>
            <a:r>
              <a:rPr lang="en-US" sz="240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1</a:t>
            </a:r>
            <a:endParaRPr lang="th-TH" sz="2400" b="1" dirty="0">
              <a:ln w="18415" cmpd="sng">
                <a:noFill/>
                <a:prstDash val="solid"/>
              </a:ln>
              <a:solidFill>
                <a:sysClr val="windowText" lastClr="00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Mali Grade 6" panose="02000506000000020004" pitchFamily="2" charset="-34"/>
              <a:cs typeface="+mj-cs"/>
            </a:endParaRPr>
          </a:p>
        </p:txBody>
      </p:sp>
      <p:sp>
        <p:nvSpPr>
          <p:cNvPr id="15" name="สี่เหลี่ยมผืนผ้า 14">
            <a:extLst>
              <a:ext uri="{FF2B5EF4-FFF2-40B4-BE49-F238E27FC236}">
                <a16:creationId xmlns:a16="http://schemas.microsoft.com/office/drawing/2014/main" id="{E71964C9-741A-41BE-A387-AFF80689FCD3}"/>
              </a:ext>
            </a:extLst>
          </p:cNvPr>
          <p:cNvSpPr/>
          <p:nvPr/>
        </p:nvSpPr>
        <p:spPr>
          <a:xfrm>
            <a:off x="0" y="1843434"/>
            <a:ext cx="6857999" cy="76906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4273DE9C-EC68-48C7-BF15-6EEF37255F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44" y="1777203"/>
            <a:ext cx="632197" cy="856192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8" name="Picture 4" descr="👉👉#แจกฟรี &quot;กรอบข้อความลายไทย&quot;... - สื่อสร้างสรรค์เพื่อการศึกษา by ครูก้อย  | Facebook">
            <a:extLst>
              <a:ext uri="{FF2B5EF4-FFF2-40B4-BE49-F238E27FC236}">
                <a16:creationId xmlns:a16="http://schemas.microsoft.com/office/drawing/2014/main" id="{D882A128-D81F-4622-ABB8-564595B6F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53" b="89209" l="4408" r="94215">
                        <a14:foregroundMark x1="17906" y1="41727" x2="17906" y2="41727"/>
                        <a14:foregroundMark x1="8815" y1="67626" x2="4408" y2="50360"/>
                        <a14:foregroundMark x1="89256" y1="30216" x2="90358" y2="64748"/>
                        <a14:foregroundMark x1="93939" y1="43165" x2="94215" y2="57554"/>
                        <a14:foregroundMark x1="78788" y1="47482" x2="11295" y2="43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3" y="2390323"/>
            <a:ext cx="1118741" cy="49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สี่เหลี่ยมผืนผ้า 25">
            <a:extLst>
              <a:ext uri="{FF2B5EF4-FFF2-40B4-BE49-F238E27FC236}">
                <a16:creationId xmlns:a16="http://schemas.microsoft.com/office/drawing/2014/main" id="{55850C5D-94BC-4DC7-93AD-C5BD39FD02D2}"/>
              </a:ext>
            </a:extLst>
          </p:cNvPr>
          <p:cNvSpPr/>
          <p:nvPr/>
        </p:nvSpPr>
        <p:spPr>
          <a:xfrm>
            <a:off x="68404" y="2432471"/>
            <a:ext cx="1135187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น.ส.สุวน</a:t>
            </a:r>
            <a:r>
              <a:rPr lang="th-TH" sz="1050" b="1" dirty="0" err="1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ันต์</a:t>
            </a:r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  ศรีรักษา</a:t>
            </a:r>
          </a:p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ครูประจำชั้น อนุบาล </a:t>
            </a:r>
            <a:r>
              <a:rPr lang="en-US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2/1</a:t>
            </a:r>
            <a:endParaRPr lang="th-TH" sz="1050" b="1" dirty="0">
              <a:ln w="18415" cmpd="sng">
                <a:noFill/>
                <a:prstDash val="solid"/>
              </a:ln>
              <a:solidFill>
                <a:sysClr val="windowText" lastClr="00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39" name="รูปภาพ 38">
            <a:extLst>
              <a:ext uri="{FF2B5EF4-FFF2-40B4-BE49-F238E27FC236}">
                <a16:creationId xmlns:a16="http://schemas.microsoft.com/office/drawing/2014/main" id="{473FA82F-CF35-4405-8637-6623C335FB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237" y="1725983"/>
            <a:ext cx="755891" cy="93980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1" name="รูปภาพ 40">
            <a:extLst>
              <a:ext uri="{FF2B5EF4-FFF2-40B4-BE49-F238E27FC236}">
                <a16:creationId xmlns:a16="http://schemas.microsoft.com/office/drawing/2014/main" id="{1837223A-F46A-4CB7-AE64-8744A819412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377" y="1747439"/>
            <a:ext cx="755890" cy="878334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3" name="รูปภาพ 42">
            <a:extLst>
              <a:ext uri="{FF2B5EF4-FFF2-40B4-BE49-F238E27FC236}">
                <a16:creationId xmlns:a16="http://schemas.microsoft.com/office/drawing/2014/main" id="{E8A98F3A-5944-4A68-85E5-025AB7FA538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216" y="1758248"/>
            <a:ext cx="660453" cy="844244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5" name="รูปภาพ 44">
            <a:extLst>
              <a:ext uri="{FF2B5EF4-FFF2-40B4-BE49-F238E27FC236}">
                <a16:creationId xmlns:a16="http://schemas.microsoft.com/office/drawing/2014/main" id="{C2F6A488-9248-48E1-9939-E0FEAD81F91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641" y="1770420"/>
            <a:ext cx="702746" cy="828019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7" name="รูปภาพ 46">
            <a:extLst>
              <a:ext uri="{FF2B5EF4-FFF2-40B4-BE49-F238E27FC236}">
                <a16:creationId xmlns:a16="http://schemas.microsoft.com/office/drawing/2014/main" id="{DC6EFBEA-879D-4E65-8A27-119E9E4FF65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667" y="1752304"/>
            <a:ext cx="692351" cy="94308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8" name="Picture 4" descr="👉👉#แจกฟรี &quot;กรอบข้อความลายไทย&quot;... - สื่อสร้างสรรค์เพื่อการศึกษา by ครูก้อย  | Facebook">
            <a:extLst>
              <a:ext uri="{FF2B5EF4-FFF2-40B4-BE49-F238E27FC236}">
                <a16:creationId xmlns:a16="http://schemas.microsoft.com/office/drawing/2014/main" id="{B9978C00-31BF-4D53-BBAE-5C610CB8D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53" b="89209" l="4408" r="94215">
                        <a14:foregroundMark x1="17906" y1="41727" x2="17906" y2="41727"/>
                        <a14:foregroundMark x1="8815" y1="67626" x2="4408" y2="50360"/>
                        <a14:foregroundMark x1="89256" y1="30216" x2="90358" y2="64748"/>
                        <a14:foregroundMark x1="93939" y1="43165" x2="94215" y2="57554"/>
                        <a14:foregroundMark x1="78788" y1="47482" x2="11295" y2="43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959" y="2383498"/>
            <a:ext cx="1219144" cy="49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สี่เหลี่ยมผืนผ้า 48">
            <a:extLst>
              <a:ext uri="{FF2B5EF4-FFF2-40B4-BE49-F238E27FC236}">
                <a16:creationId xmlns:a16="http://schemas.microsoft.com/office/drawing/2014/main" id="{C7D35A22-D4BB-494E-BAA3-B4DE0A8919EC}"/>
              </a:ext>
            </a:extLst>
          </p:cNvPr>
          <p:cNvSpPr/>
          <p:nvPr/>
        </p:nvSpPr>
        <p:spPr>
          <a:xfrm>
            <a:off x="1180886" y="2441916"/>
            <a:ext cx="1135187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น.ส.วิไลภรณ์  เบอร์ไชสงค์</a:t>
            </a:r>
          </a:p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ครูประจำชั้น อนุบาล </a:t>
            </a:r>
            <a:r>
              <a:rPr lang="en-US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2/2</a:t>
            </a:r>
            <a:endParaRPr lang="th-TH" sz="1050" b="1" dirty="0">
              <a:ln w="18415" cmpd="sng">
                <a:noFill/>
                <a:prstDash val="solid"/>
              </a:ln>
              <a:solidFill>
                <a:sysClr val="windowText" lastClr="00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0" name="Picture 4" descr="👉👉#แจกฟรี &quot;กรอบข้อความลายไทย&quot;... - สื่อสร้างสรรค์เพื่อการศึกษา by ครูก้อย  | Facebook">
            <a:extLst>
              <a:ext uri="{FF2B5EF4-FFF2-40B4-BE49-F238E27FC236}">
                <a16:creationId xmlns:a16="http://schemas.microsoft.com/office/drawing/2014/main" id="{5D66402B-36DF-4567-91FE-A482B170C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53" b="89209" l="4408" r="94215">
                        <a14:foregroundMark x1="17906" y1="41727" x2="17906" y2="41727"/>
                        <a14:foregroundMark x1="8815" y1="67626" x2="4408" y2="50360"/>
                        <a14:foregroundMark x1="89256" y1="30216" x2="90358" y2="64748"/>
                        <a14:foregroundMark x1="93939" y1="43165" x2="94215" y2="57554"/>
                        <a14:foregroundMark x1="78788" y1="47482" x2="11295" y2="43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948" y="2383498"/>
            <a:ext cx="1113167" cy="49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สี่เหลี่ยมผืนผ้า 50">
            <a:extLst>
              <a:ext uri="{FF2B5EF4-FFF2-40B4-BE49-F238E27FC236}">
                <a16:creationId xmlns:a16="http://schemas.microsoft.com/office/drawing/2014/main" id="{7E56735D-7C5D-4B53-9CF4-AF8E28F026D1}"/>
              </a:ext>
            </a:extLst>
          </p:cNvPr>
          <p:cNvSpPr/>
          <p:nvPr/>
        </p:nvSpPr>
        <p:spPr>
          <a:xfrm>
            <a:off x="2332856" y="2432503"/>
            <a:ext cx="1103259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นางสงัด  อินยาศรี</a:t>
            </a:r>
          </a:p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ครูประจำชั้น อนุบาล </a:t>
            </a:r>
            <a:r>
              <a:rPr lang="en-US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2/3</a:t>
            </a:r>
            <a:endParaRPr lang="th-TH" sz="1050" b="1" dirty="0">
              <a:ln w="18415" cmpd="sng">
                <a:noFill/>
                <a:prstDash val="solid"/>
              </a:ln>
              <a:solidFill>
                <a:sysClr val="windowText" lastClr="00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2" name="Picture 4" descr="👉👉#แจกฟรี &quot;กรอบข้อความลายไทย&quot;... - สื่อสร้างสรรค์เพื่อการศึกษา by ครูก้อย  | Facebook">
            <a:extLst>
              <a:ext uri="{FF2B5EF4-FFF2-40B4-BE49-F238E27FC236}">
                <a16:creationId xmlns:a16="http://schemas.microsoft.com/office/drawing/2014/main" id="{C6133687-7839-4BDC-9761-BCE20073A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53" b="89209" l="4408" r="94215">
                        <a14:foregroundMark x1="17906" y1="41727" x2="17906" y2="41727"/>
                        <a14:foregroundMark x1="8815" y1="67626" x2="4408" y2="50360"/>
                        <a14:foregroundMark x1="89256" y1="30216" x2="90358" y2="64748"/>
                        <a14:foregroundMark x1="93939" y1="43165" x2="94215" y2="57554"/>
                        <a14:foregroundMark x1="78788" y1="47482" x2="11295" y2="43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061" y="2378014"/>
            <a:ext cx="1191853" cy="49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สี่เหลี่ยมผืนผ้า 52">
            <a:extLst>
              <a:ext uri="{FF2B5EF4-FFF2-40B4-BE49-F238E27FC236}">
                <a16:creationId xmlns:a16="http://schemas.microsoft.com/office/drawing/2014/main" id="{FAC792BF-FBF4-4742-A7EF-B818E3A7CE87}"/>
              </a:ext>
            </a:extLst>
          </p:cNvPr>
          <p:cNvSpPr/>
          <p:nvPr/>
        </p:nvSpPr>
        <p:spPr>
          <a:xfrm>
            <a:off x="3436004" y="2419653"/>
            <a:ext cx="1103259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น.ส.อมรรัตน์  พันธ์นพ</a:t>
            </a:r>
          </a:p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ครูประจำชั้น อนุบาล </a:t>
            </a:r>
            <a:r>
              <a:rPr lang="en-US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3/1</a:t>
            </a:r>
            <a:endParaRPr lang="th-TH" sz="1050" b="1" dirty="0">
              <a:ln w="18415" cmpd="sng">
                <a:noFill/>
                <a:prstDash val="solid"/>
              </a:ln>
              <a:solidFill>
                <a:sysClr val="windowText" lastClr="00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4" name="Picture 4" descr="👉👉#แจกฟรี &quot;กรอบข้อความลายไทย&quot;... - สื่อสร้างสรรค์เพื่อการศึกษา by ครูก้อย  | Facebook">
            <a:extLst>
              <a:ext uri="{FF2B5EF4-FFF2-40B4-BE49-F238E27FC236}">
                <a16:creationId xmlns:a16="http://schemas.microsoft.com/office/drawing/2014/main" id="{064C0A86-567C-4195-BE42-8420B084B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53" b="89209" l="4408" r="94215">
                        <a14:foregroundMark x1="17906" y1="41727" x2="17906" y2="41727"/>
                        <a14:foregroundMark x1="8815" y1="67626" x2="4408" y2="50360"/>
                        <a14:foregroundMark x1="89256" y1="30216" x2="90358" y2="64748"/>
                        <a14:foregroundMark x1="93939" y1="43165" x2="94215" y2="57554"/>
                        <a14:foregroundMark x1="78788" y1="47482" x2="11295" y2="43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695" y="2375876"/>
            <a:ext cx="1169228" cy="49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สี่เหลี่ยมผืนผ้า 54">
            <a:extLst>
              <a:ext uri="{FF2B5EF4-FFF2-40B4-BE49-F238E27FC236}">
                <a16:creationId xmlns:a16="http://schemas.microsoft.com/office/drawing/2014/main" id="{4336072E-0104-473F-A7B8-9E36E01BEB3E}"/>
              </a:ext>
            </a:extLst>
          </p:cNvPr>
          <p:cNvSpPr/>
          <p:nvPr/>
        </p:nvSpPr>
        <p:spPr>
          <a:xfrm>
            <a:off x="4555104" y="2432810"/>
            <a:ext cx="1135187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นางสุพรรณี  ใยปางแก้ว</a:t>
            </a:r>
          </a:p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ครูประจำชั้น อนุบาล </a:t>
            </a:r>
            <a:r>
              <a:rPr lang="en-US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3/2</a:t>
            </a:r>
            <a:endParaRPr lang="th-TH" sz="1050" b="1" dirty="0">
              <a:ln w="18415" cmpd="sng">
                <a:noFill/>
                <a:prstDash val="solid"/>
              </a:ln>
              <a:solidFill>
                <a:sysClr val="windowText" lastClr="00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6" name="Picture 4" descr="👉👉#แจกฟรี &quot;กรอบข้อความลายไทย&quot;... - สื่อสร้างสรรค์เพื่อการศึกษา by ครูก้อย  | Facebook">
            <a:extLst>
              <a:ext uri="{FF2B5EF4-FFF2-40B4-BE49-F238E27FC236}">
                <a16:creationId xmlns:a16="http://schemas.microsoft.com/office/drawing/2014/main" id="{9B43588C-B5CC-49B2-81C6-AF68DD303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53" b="89209" l="4408" r="94215">
                        <a14:foregroundMark x1="17906" y1="41727" x2="17906" y2="41727"/>
                        <a14:foregroundMark x1="8815" y1="67626" x2="4408" y2="50360"/>
                        <a14:foregroundMark x1="89256" y1="30216" x2="90358" y2="64748"/>
                        <a14:foregroundMark x1="93939" y1="43165" x2="94215" y2="57554"/>
                        <a14:foregroundMark x1="78788" y1="47482" x2="11295" y2="43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269" y="2389244"/>
            <a:ext cx="1142048" cy="49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สี่เหลี่ยมผืนผ้า 56">
            <a:extLst>
              <a:ext uri="{FF2B5EF4-FFF2-40B4-BE49-F238E27FC236}">
                <a16:creationId xmlns:a16="http://schemas.microsoft.com/office/drawing/2014/main" id="{34C702CC-8A3F-449E-BC55-5F186EAFFA87}"/>
              </a:ext>
            </a:extLst>
          </p:cNvPr>
          <p:cNvSpPr/>
          <p:nvPr/>
        </p:nvSpPr>
        <p:spPr>
          <a:xfrm>
            <a:off x="5656699" y="2428779"/>
            <a:ext cx="1135187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นายณัฐพล  บุตรหิน</a:t>
            </a:r>
          </a:p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ครูประจำชั้น อนุบาล </a:t>
            </a:r>
            <a:r>
              <a:rPr lang="en-US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3/3</a:t>
            </a:r>
            <a:endParaRPr lang="th-TH" sz="1050" b="1" dirty="0">
              <a:ln w="18415" cmpd="sng">
                <a:noFill/>
                <a:prstDash val="solid"/>
              </a:ln>
              <a:solidFill>
                <a:sysClr val="windowText" lastClr="00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8" name="Picture 16" descr="กล่องข้อความสีเหลือง | การออกแบบปกหนังสือ, กระดาษเขียน, สมุดออร์แกไนเซอร์">
            <a:extLst>
              <a:ext uri="{FF2B5EF4-FFF2-40B4-BE49-F238E27FC236}">
                <a16:creationId xmlns:a16="http://schemas.microsoft.com/office/drawing/2014/main" id="{31740EE4-9A9D-43ED-A67C-1002CB4E0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6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591" y="2259139"/>
            <a:ext cx="5355042" cy="1872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สี่เหลี่ยมผืนผ้า 61">
            <a:extLst>
              <a:ext uri="{FF2B5EF4-FFF2-40B4-BE49-F238E27FC236}">
                <a16:creationId xmlns:a16="http://schemas.microsoft.com/office/drawing/2014/main" id="{979D5B22-DF61-4FA9-ADB2-84601FA6E4B5}"/>
              </a:ext>
            </a:extLst>
          </p:cNvPr>
          <p:cNvSpPr/>
          <p:nvPr/>
        </p:nvSpPr>
        <p:spPr>
          <a:xfrm>
            <a:off x="1177942" y="2957534"/>
            <a:ext cx="457817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2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กิจกรรมที่  15  ลมอ่อนๆ พัดผ่านห้อง</a:t>
            </a:r>
          </a:p>
        </p:txBody>
      </p:sp>
      <p:sp>
        <p:nvSpPr>
          <p:cNvPr id="60" name="สี่เหลี่ยมผืนผ้า 59">
            <a:extLst>
              <a:ext uri="{FF2B5EF4-FFF2-40B4-BE49-F238E27FC236}">
                <a16:creationId xmlns:a16="http://schemas.microsoft.com/office/drawing/2014/main" id="{AFE87724-C82D-47D6-A7C5-4A0B73A220EF}"/>
              </a:ext>
            </a:extLst>
          </p:cNvPr>
          <p:cNvSpPr/>
          <p:nvPr/>
        </p:nvSpPr>
        <p:spPr>
          <a:xfrm>
            <a:off x="635997" y="3530955"/>
            <a:ext cx="6129907" cy="64073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/>
              <a:t>จุดประสงค์	1. ศึกษาเรื่องอากาศ ณ อุณหภูมิต่างๆ</a:t>
            </a:r>
          </a:p>
          <a:p>
            <a:pPr algn="ctr"/>
            <a:r>
              <a:rPr lang="th-TH" dirty="0"/>
              <a:t>		2. เด็กเกิดทักษะกระบวนการเรียนรู้ทางวิทยาศาสตร์</a:t>
            </a:r>
          </a:p>
        </p:txBody>
      </p:sp>
      <p:pic>
        <p:nvPicPr>
          <p:cNvPr id="1026" name="Picture 2" descr="เคมีวิทยาศาสตร์เด็กวิทยาศาสตร์, พื้นที่, ลูกบอล png | PNGEgg">
            <a:extLst>
              <a:ext uri="{FF2B5EF4-FFF2-40B4-BE49-F238E27FC236}">
                <a16:creationId xmlns:a16="http://schemas.microsoft.com/office/drawing/2014/main" id="{FC2A3F82-F7EE-4C63-92F9-E12BF08FB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678" b="97198" l="10000" r="90778">
                        <a14:foregroundMark x1="65444" y1="4378" x2="65444" y2="4378"/>
                        <a14:foregroundMark x1="69444" y1="22417" x2="69444" y2="22417"/>
                        <a14:foregroundMark x1="75111" y1="22067" x2="75111" y2="22067"/>
                        <a14:foregroundMark x1="90778" y1="29772" x2="90778" y2="29772"/>
                        <a14:foregroundMark x1="88667" y1="16988" x2="88667" y2="16988"/>
                        <a14:foregroundMark x1="88667" y1="29072" x2="88667" y2="29072"/>
                        <a14:foregroundMark x1="66889" y1="31699" x2="70444" y2="55692"/>
                        <a14:foregroundMark x1="70444" y1="55692" x2="72000" y2="61821"/>
                        <a14:foregroundMark x1="70222" y1="16637" x2="65889" y2="28196"/>
                        <a14:foregroundMark x1="65889" y1="28196" x2="65778" y2="28371"/>
                        <a14:foregroundMark x1="88444" y1="29422" x2="89333" y2="37653"/>
                        <a14:foregroundMark x1="67556" y1="88441" x2="74111" y2="91769"/>
                        <a14:foregroundMark x1="62667" y1="96848" x2="58444" y2="97373"/>
                        <a14:foregroundMark x1="70000" y1="3678" x2="70000" y2="36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3357" y="3012103"/>
            <a:ext cx="2021299" cy="1282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สี่เหลี่ยมผืนผ้า 63">
            <a:extLst>
              <a:ext uri="{FF2B5EF4-FFF2-40B4-BE49-F238E27FC236}">
                <a16:creationId xmlns:a16="http://schemas.microsoft.com/office/drawing/2014/main" id="{701AAEDF-F8BE-4AB2-A170-FE853F3D73AD}"/>
              </a:ext>
            </a:extLst>
          </p:cNvPr>
          <p:cNvSpPr/>
          <p:nvPr/>
        </p:nvSpPr>
        <p:spPr>
          <a:xfrm>
            <a:off x="876847" y="3513385"/>
            <a:ext cx="629804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th-TH" sz="2000" b="1" dirty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จุดประสงค์	</a:t>
            </a:r>
          </a:p>
          <a:p>
            <a:r>
              <a:rPr lang="th-TH" sz="16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1. ศึกษาเรื่อง อากาศเคลื่อนที่ได้          2. เด็กเกิดทักษะกระบวนการเรียนรู้ทางวิทยาศาสตร์ </a:t>
            </a:r>
          </a:p>
        </p:txBody>
      </p:sp>
      <p:sp>
        <p:nvSpPr>
          <p:cNvPr id="66" name="สี่เหลี่ยมผืนผ้า 65">
            <a:extLst>
              <a:ext uri="{FF2B5EF4-FFF2-40B4-BE49-F238E27FC236}">
                <a16:creationId xmlns:a16="http://schemas.microsoft.com/office/drawing/2014/main" id="{EEB5D8F9-4AD6-49FF-A936-C715C76C391B}"/>
              </a:ext>
            </a:extLst>
          </p:cNvPr>
          <p:cNvSpPr/>
          <p:nvPr/>
        </p:nvSpPr>
        <p:spPr>
          <a:xfrm>
            <a:off x="139292" y="4416585"/>
            <a:ext cx="2938810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th-TH" sz="2000" b="1" dirty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ผลที่เกิดกับเด็ก	</a:t>
            </a:r>
          </a:p>
          <a:p>
            <a:r>
              <a:rPr lang="th-TH" sz="1600" b="1" dirty="0">
                <a:ln w="1841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1. ผลที่เกิดตามวัตถุประสงค์</a:t>
            </a:r>
          </a:p>
          <a:p>
            <a:pPr marL="85725" indent="-85725"/>
            <a:r>
              <a:rPr lang="th-TH" sz="16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</a:t>
            </a:r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1.1  เด็กได้เรียนรู้ว่าอากาศสามารถเคลื่อนที่ได้</a:t>
            </a:r>
          </a:p>
          <a:p>
            <a:pPr marL="85725" indent="-85725"/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	1.2  เด็กได้รู้ว่าเมื่ออากาศเคลื่อนที่จะทำให้เกิดลม </a:t>
            </a:r>
            <a:endParaRPr lang="th-TH" sz="1600" b="1" dirty="0">
              <a:ln w="18415" cmpd="sng">
                <a:noFill/>
                <a:prstDash val="solid"/>
              </a:ln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Mali Grade 6" panose="02000506000000020004" pitchFamily="2" charset="-34"/>
              <a:cs typeface="+mj-cs"/>
            </a:endParaRPr>
          </a:p>
          <a:p>
            <a:r>
              <a:rPr lang="th-TH" sz="1600" b="1" dirty="0">
                <a:ln w="1841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2.พัฒนาการความสามารถพื้นฐานและพัฒนาการของเด็กปฐมวัย</a:t>
            </a:r>
          </a:p>
          <a:p>
            <a:r>
              <a:rPr lang="th-TH" sz="1600" b="1" dirty="0">
                <a:ln w="18415" cmpd="sng">
                  <a:noFill/>
                  <a:prstDash val="solid"/>
                </a:ln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 </a:t>
            </a:r>
            <a:r>
              <a:rPr lang="th-TH" sz="1400" b="1" dirty="0">
                <a:ln w="18415" cmpd="sng">
                  <a:noFill/>
                  <a:prstDash val="solid"/>
                </a:ln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2.1 ด้ายการเรียนรู้/ด้านภาษา/สติปัญญา</a:t>
            </a:r>
          </a:p>
          <a:p>
            <a:pPr marL="85725"/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-  เด็กสามารถสนทนาโต้ตอบและหาคำตอบ                                                    ในสิ่งที่อยากรู้ได้</a:t>
            </a:r>
          </a:p>
          <a:p>
            <a:pPr marL="85725"/>
            <a:r>
              <a:rPr lang="th-TH" sz="1400" b="1" dirty="0">
                <a:ln w="18415" cmpd="sng">
                  <a:noFill/>
                  <a:prstDash val="solid"/>
                </a:ln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2.2 ด้านสังคม</a:t>
            </a:r>
          </a:p>
          <a:p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  -   เด็กสามารถทำงานร่วมกับผู้อื่นได้</a:t>
            </a:r>
          </a:p>
          <a:p>
            <a:pPr indent="85725"/>
            <a:r>
              <a:rPr lang="th-TH" sz="1400" b="1" dirty="0">
                <a:ln w="18415" cmpd="sng">
                  <a:noFill/>
                  <a:prstDash val="solid"/>
                </a:ln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2.3 ด้านอารมณ์ - จิตใจ</a:t>
            </a:r>
          </a:p>
          <a:p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  -  เด็กมีความสุขสนุกสนานในการทดลอง</a:t>
            </a:r>
          </a:p>
          <a:p>
            <a:r>
              <a:rPr lang="th-TH" sz="1400" b="1" dirty="0">
                <a:ln w="18415" cmpd="sng">
                  <a:noFill/>
                  <a:prstDash val="solid"/>
                </a:ln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2.4 ด้านการเคลื่อนไหวร่างกาย</a:t>
            </a:r>
          </a:p>
          <a:p>
            <a:pPr indent="88900"/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- เด็กสามารถใช้ประสาทสัมผัสในการสังเกตด้วยตนเอง หยิบจับอุปกรณ์อย่างคล่องแคล่ว</a:t>
            </a:r>
          </a:p>
        </p:txBody>
      </p:sp>
      <p:pic>
        <p:nvPicPr>
          <p:cNvPr id="73" name="รูปภาพ 72">
            <a:extLst>
              <a:ext uri="{FF2B5EF4-FFF2-40B4-BE49-F238E27FC236}">
                <a16:creationId xmlns:a16="http://schemas.microsoft.com/office/drawing/2014/main" id="{F509C238-03EA-4E1D-BB79-A16CCEE471D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619" y="9114160"/>
            <a:ext cx="673267" cy="673267"/>
          </a:xfrm>
          <a:prstGeom prst="rect">
            <a:avLst/>
          </a:prstGeom>
        </p:spPr>
      </p:pic>
      <p:sp>
        <p:nvSpPr>
          <p:cNvPr id="75" name="สี่เหลี่ยมผืนผ้า 74">
            <a:extLst>
              <a:ext uri="{FF2B5EF4-FFF2-40B4-BE49-F238E27FC236}">
                <a16:creationId xmlns:a16="http://schemas.microsoft.com/office/drawing/2014/main" id="{726A5ECC-1E63-49BF-93AC-A6B8557405DF}"/>
              </a:ext>
            </a:extLst>
          </p:cNvPr>
          <p:cNvSpPr/>
          <p:nvPr/>
        </p:nvSpPr>
        <p:spPr>
          <a:xfrm>
            <a:off x="3213177" y="9278377"/>
            <a:ext cx="2865352" cy="461665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12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โรงเรียนชุมชนสามพร้าว </a:t>
            </a:r>
          </a:p>
          <a:p>
            <a:pPr algn="r"/>
            <a:r>
              <a:rPr lang="th-TH" sz="12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๔๔๖ หมู่ที่ ๒ ตำบลสามพร้าว อำเภอเมือง จังหวัดอุดรธานี ๔๑๐๐๐ </a:t>
            </a:r>
          </a:p>
        </p:txBody>
      </p:sp>
      <p:pic>
        <p:nvPicPr>
          <p:cNvPr id="1028" name="Picture 4" descr="เคมีวิทยาศาสตร์เด็กวิทยาศาสตร์, พื้นที่, ลูกบอล png | PNGEgg">
            <a:extLst>
              <a:ext uri="{FF2B5EF4-FFF2-40B4-BE49-F238E27FC236}">
                <a16:creationId xmlns:a16="http://schemas.microsoft.com/office/drawing/2014/main" id="{BC4D21AC-D993-42A5-98B8-70B37D2917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8231" b="93170" l="4889" r="46000">
                        <a14:foregroundMark x1="46111" y1="51138" x2="46111" y2="51138"/>
                        <a14:foregroundMark x1="31556" y1="8406" x2="31556" y2="8406"/>
                        <a14:foregroundMark x1="11222" y1="51138" x2="11222" y2="51138"/>
                        <a14:foregroundMark x1="27333" y1="85114" x2="27333" y2="85114"/>
                        <a14:foregroundMark x1="33667" y1="84063" x2="33667" y2="93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812"/>
          <a:stretch/>
        </p:blipFill>
        <p:spPr bwMode="auto">
          <a:xfrm>
            <a:off x="1782740" y="7883556"/>
            <a:ext cx="1125978" cy="145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รูปภาพ 43">
            <a:extLst>
              <a:ext uri="{FF2B5EF4-FFF2-40B4-BE49-F238E27FC236}">
                <a16:creationId xmlns:a16="http://schemas.microsoft.com/office/drawing/2014/main" id="{7C165EA3-4DE7-42A4-ADFD-796655A3F86F}"/>
              </a:ext>
            </a:extLst>
          </p:cNvPr>
          <p:cNvPicPr/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310" y="4346156"/>
            <a:ext cx="1803172" cy="1395239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pic>
        <p:nvPicPr>
          <p:cNvPr id="46" name="รูปภาพ 45">
            <a:extLst>
              <a:ext uri="{FF2B5EF4-FFF2-40B4-BE49-F238E27FC236}">
                <a16:creationId xmlns:a16="http://schemas.microsoft.com/office/drawing/2014/main" id="{9B736C7C-A15C-4393-8BD6-875C36BAD71E}"/>
              </a:ext>
            </a:extLst>
          </p:cNvPr>
          <p:cNvPicPr/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323" y="4341009"/>
            <a:ext cx="1778581" cy="1418435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pic>
        <p:nvPicPr>
          <p:cNvPr id="59" name="รูปภาพ 58">
            <a:extLst>
              <a:ext uri="{FF2B5EF4-FFF2-40B4-BE49-F238E27FC236}">
                <a16:creationId xmlns:a16="http://schemas.microsoft.com/office/drawing/2014/main" id="{D0F8737B-D3BD-40BF-BD1F-8B22BF9E8C85}"/>
              </a:ext>
            </a:extLst>
          </p:cNvPr>
          <p:cNvPicPr/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102" y="5977843"/>
            <a:ext cx="1803172" cy="1395239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pic>
        <p:nvPicPr>
          <p:cNvPr id="61" name="รูปภาพ 60">
            <a:extLst>
              <a:ext uri="{FF2B5EF4-FFF2-40B4-BE49-F238E27FC236}">
                <a16:creationId xmlns:a16="http://schemas.microsoft.com/office/drawing/2014/main" id="{904ADC36-21F9-4C21-A53F-4CEED2DF5D1B}"/>
              </a:ext>
            </a:extLst>
          </p:cNvPr>
          <p:cNvPicPr/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836" y="5977843"/>
            <a:ext cx="1721661" cy="1395239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pic>
        <p:nvPicPr>
          <p:cNvPr id="63" name="รูปภาพ 62">
            <a:extLst>
              <a:ext uri="{FF2B5EF4-FFF2-40B4-BE49-F238E27FC236}">
                <a16:creationId xmlns:a16="http://schemas.microsoft.com/office/drawing/2014/main" id="{FA083329-ED72-47AC-867D-93592400E669}"/>
              </a:ext>
            </a:extLst>
          </p:cNvPr>
          <p:cNvPicPr/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45"/>
          <a:stretch/>
        </p:blipFill>
        <p:spPr bwMode="auto">
          <a:xfrm>
            <a:off x="3584473" y="7507532"/>
            <a:ext cx="2346325" cy="1636395"/>
          </a:xfrm>
          <a:prstGeom prst="rect">
            <a:avLst/>
          </a:prstGeom>
          <a:ln w="57150"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71572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สี่เหลี่ยมผืนผ้า 64">
            <a:extLst>
              <a:ext uri="{FF2B5EF4-FFF2-40B4-BE49-F238E27FC236}">
                <a16:creationId xmlns:a16="http://schemas.microsoft.com/office/drawing/2014/main" id="{1E8BAE0B-388C-494E-A334-6F7A8F927433}"/>
              </a:ext>
            </a:extLst>
          </p:cNvPr>
          <p:cNvSpPr/>
          <p:nvPr/>
        </p:nvSpPr>
        <p:spPr>
          <a:xfrm>
            <a:off x="139292" y="4241783"/>
            <a:ext cx="2938810" cy="517115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/>
              <a:t>จุดประสงค์	1. ศึกษาเรื่องอากาศ ณ อุณหภูมิต่างๆ</a:t>
            </a:r>
          </a:p>
          <a:p>
            <a:pPr algn="ctr"/>
            <a:r>
              <a:rPr lang="th-TH" dirty="0"/>
              <a:t>		2. เด็กเกิดทักษะกระบวนการเรียนรู้ทางวิทยาศาสตร์</a:t>
            </a:r>
          </a:p>
        </p:txBody>
      </p:sp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id="{C61FEB89-2935-4B2F-A260-D27E4CE98EDA}"/>
              </a:ext>
            </a:extLst>
          </p:cNvPr>
          <p:cNvSpPr/>
          <p:nvPr/>
        </p:nvSpPr>
        <p:spPr>
          <a:xfrm>
            <a:off x="0" y="-120642"/>
            <a:ext cx="6858000" cy="20065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1EEE0BEF-0B67-4785-AFB8-030DFB30C0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573" b="850"/>
          <a:stretch/>
        </p:blipFill>
        <p:spPr>
          <a:xfrm>
            <a:off x="19658" y="277014"/>
            <a:ext cx="1197318" cy="1168763"/>
          </a:xfrm>
          <a:prstGeom prst="ellipse">
            <a:avLst/>
          </a:prstGeom>
          <a:ln w="12700">
            <a:noFill/>
            <a:prstDash val="solid"/>
          </a:ln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33BD6739-F91C-4733-9192-780303C834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1" t="10601" b="8569"/>
          <a:stretch/>
        </p:blipFill>
        <p:spPr>
          <a:xfrm>
            <a:off x="1028578" y="0"/>
            <a:ext cx="5829422" cy="1722793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1547175E-FB9C-4623-93CC-41EE399836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630" y="260614"/>
            <a:ext cx="1096667" cy="1168763"/>
          </a:xfrm>
          <a:prstGeom prst="ellipse">
            <a:avLst/>
          </a:prstGeom>
        </p:spPr>
      </p:pic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7F880FFD-52E7-4AA7-93A4-11FF31092A8B}"/>
              </a:ext>
            </a:extLst>
          </p:cNvPr>
          <p:cNvSpPr/>
          <p:nvPr/>
        </p:nvSpPr>
        <p:spPr>
          <a:xfrm>
            <a:off x="2020878" y="310113"/>
            <a:ext cx="474567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400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กิจกรรมการทดลอง</a:t>
            </a:r>
          </a:p>
        </p:txBody>
      </p:sp>
      <p:sp>
        <p:nvSpPr>
          <p:cNvPr id="10" name="สี่เหลี่ยมผืนผ้า 9">
            <a:extLst>
              <a:ext uri="{FF2B5EF4-FFF2-40B4-BE49-F238E27FC236}">
                <a16:creationId xmlns:a16="http://schemas.microsoft.com/office/drawing/2014/main" id="{4FC6488C-715E-4680-A8A7-8402F29C7B18}"/>
              </a:ext>
            </a:extLst>
          </p:cNvPr>
          <p:cNvSpPr/>
          <p:nvPr/>
        </p:nvSpPr>
        <p:spPr>
          <a:xfrm>
            <a:off x="2046216" y="791840"/>
            <a:ext cx="474567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40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บ้านนักวิทยาศาสตร์น้อย</a:t>
            </a:r>
          </a:p>
        </p:txBody>
      </p:sp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87C6DC52-6558-46E5-8888-26FB781CFA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683" y="-62453"/>
            <a:ext cx="1346534" cy="490523"/>
          </a:xfrm>
          <a:prstGeom prst="rect">
            <a:avLst/>
          </a:prstGeom>
        </p:spPr>
      </p:pic>
      <p:sp>
        <p:nvSpPr>
          <p:cNvPr id="14" name="สี่เหลี่ยมผืนผ้า 13">
            <a:extLst>
              <a:ext uri="{FF2B5EF4-FFF2-40B4-BE49-F238E27FC236}">
                <a16:creationId xmlns:a16="http://schemas.microsoft.com/office/drawing/2014/main" id="{B93BBA35-2CF8-4007-BD8B-A30597756CC8}"/>
              </a:ext>
            </a:extLst>
          </p:cNvPr>
          <p:cNvSpPr/>
          <p:nvPr/>
        </p:nvSpPr>
        <p:spPr>
          <a:xfrm>
            <a:off x="2119511" y="1318062"/>
            <a:ext cx="474567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240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โรงเรียนชุมชนสามพร้าว </a:t>
            </a:r>
            <a:r>
              <a:rPr lang="th-TH" sz="2400" b="1" dirty="0" err="1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สพ</a:t>
            </a:r>
            <a:r>
              <a:rPr lang="th-TH" sz="240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ป.อุดรธานี เขต </a:t>
            </a:r>
            <a:r>
              <a:rPr lang="en-US" sz="240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1</a:t>
            </a:r>
            <a:endParaRPr lang="th-TH" sz="2400" b="1" dirty="0">
              <a:ln w="18415" cmpd="sng">
                <a:noFill/>
                <a:prstDash val="solid"/>
              </a:ln>
              <a:solidFill>
                <a:sysClr val="windowText" lastClr="00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Mali Grade 6" panose="02000506000000020004" pitchFamily="2" charset="-34"/>
              <a:cs typeface="+mj-cs"/>
            </a:endParaRPr>
          </a:p>
        </p:txBody>
      </p:sp>
      <p:sp>
        <p:nvSpPr>
          <p:cNvPr id="15" name="สี่เหลี่ยมผืนผ้า 14">
            <a:extLst>
              <a:ext uri="{FF2B5EF4-FFF2-40B4-BE49-F238E27FC236}">
                <a16:creationId xmlns:a16="http://schemas.microsoft.com/office/drawing/2014/main" id="{E71964C9-741A-41BE-A387-AFF80689FCD3}"/>
              </a:ext>
            </a:extLst>
          </p:cNvPr>
          <p:cNvSpPr/>
          <p:nvPr/>
        </p:nvSpPr>
        <p:spPr>
          <a:xfrm>
            <a:off x="0" y="1843434"/>
            <a:ext cx="6857999" cy="76906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4273DE9C-EC68-48C7-BF15-6EEF37255F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44" y="1777203"/>
            <a:ext cx="632197" cy="856192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8" name="Picture 4" descr="👉👉#แจกฟรี &quot;กรอบข้อความลายไทย&quot;... - สื่อสร้างสรรค์เพื่อการศึกษา by ครูก้อย  | Facebook">
            <a:extLst>
              <a:ext uri="{FF2B5EF4-FFF2-40B4-BE49-F238E27FC236}">
                <a16:creationId xmlns:a16="http://schemas.microsoft.com/office/drawing/2014/main" id="{D882A128-D81F-4622-ABB8-564595B6F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53" b="89209" l="4408" r="94215">
                        <a14:foregroundMark x1="17906" y1="41727" x2="17906" y2="41727"/>
                        <a14:foregroundMark x1="8815" y1="67626" x2="4408" y2="50360"/>
                        <a14:foregroundMark x1="89256" y1="30216" x2="90358" y2="64748"/>
                        <a14:foregroundMark x1="93939" y1="43165" x2="94215" y2="57554"/>
                        <a14:foregroundMark x1="78788" y1="47482" x2="11295" y2="43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3" y="2390323"/>
            <a:ext cx="1118741" cy="49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สี่เหลี่ยมผืนผ้า 25">
            <a:extLst>
              <a:ext uri="{FF2B5EF4-FFF2-40B4-BE49-F238E27FC236}">
                <a16:creationId xmlns:a16="http://schemas.microsoft.com/office/drawing/2014/main" id="{55850C5D-94BC-4DC7-93AD-C5BD39FD02D2}"/>
              </a:ext>
            </a:extLst>
          </p:cNvPr>
          <p:cNvSpPr/>
          <p:nvPr/>
        </p:nvSpPr>
        <p:spPr>
          <a:xfrm>
            <a:off x="68404" y="2432471"/>
            <a:ext cx="1135187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น.ส.สุวน</a:t>
            </a:r>
            <a:r>
              <a:rPr lang="th-TH" sz="1050" b="1" dirty="0" err="1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ันต์</a:t>
            </a:r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  ศรีรักษา</a:t>
            </a:r>
          </a:p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ครูประจำชั้น อนุบาล </a:t>
            </a:r>
            <a:r>
              <a:rPr lang="en-US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2/1</a:t>
            </a:r>
            <a:endParaRPr lang="th-TH" sz="1050" b="1" dirty="0">
              <a:ln w="18415" cmpd="sng">
                <a:noFill/>
                <a:prstDash val="solid"/>
              </a:ln>
              <a:solidFill>
                <a:sysClr val="windowText" lastClr="00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39" name="รูปภาพ 38">
            <a:extLst>
              <a:ext uri="{FF2B5EF4-FFF2-40B4-BE49-F238E27FC236}">
                <a16:creationId xmlns:a16="http://schemas.microsoft.com/office/drawing/2014/main" id="{473FA82F-CF35-4405-8637-6623C335FB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237" y="1725983"/>
            <a:ext cx="755891" cy="93980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1" name="รูปภาพ 40">
            <a:extLst>
              <a:ext uri="{FF2B5EF4-FFF2-40B4-BE49-F238E27FC236}">
                <a16:creationId xmlns:a16="http://schemas.microsoft.com/office/drawing/2014/main" id="{1837223A-F46A-4CB7-AE64-8744A819412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377" y="1747439"/>
            <a:ext cx="755890" cy="878334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3" name="รูปภาพ 42">
            <a:extLst>
              <a:ext uri="{FF2B5EF4-FFF2-40B4-BE49-F238E27FC236}">
                <a16:creationId xmlns:a16="http://schemas.microsoft.com/office/drawing/2014/main" id="{E8A98F3A-5944-4A68-85E5-025AB7FA538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216" y="1758248"/>
            <a:ext cx="660453" cy="844244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5" name="รูปภาพ 44">
            <a:extLst>
              <a:ext uri="{FF2B5EF4-FFF2-40B4-BE49-F238E27FC236}">
                <a16:creationId xmlns:a16="http://schemas.microsoft.com/office/drawing/2014/main" id="{C2F6A488-9248-48E1-9939-E0FEAD81F91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641" y="1770420"/>
            <a:ext cx="702746" cy="828019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7" name="รูปภาพ 46">
            <a:extLst>
              <a:ext uri="{FF2B5EF4-FFF2-40B4-BE49-F238E27FC236}">
                <a16:creationId xmlns:a16="http://schemas.microsoft.com/office/drawing/2014/main" id="{DC6EFBEA-879D-4E65-8A27-119E9E4FF65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667" y="1752304"/>
            <a:ext cx="692351" cy="94308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8" name="Picture 4" descr="👉👉#แจกฟรี &quot;กรอบข้อความลายไทย&quot;... - สื่อสร้างสรรค์เพื่อการศึกษา by ครูก้อย  | Facebook">
            <a:extLst>
              <a:ext uri="{FF2B5EF4-FFF2-40B4-BE49-F238E27FC236}">
                <a16:creationId xmlns:a16="http://schemas.microsoft.com/office/drawing/2014/main" id="{B9978C00-31BF-4D53-BBAE-5C610CB8D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53" b="89209" l="4408" r="94215">
                        <a14:foregroundMark x1="17906" y1="41727" x2="17906" y2="41727"/>
                        <a14:foregroundMark x1="8815" y1="67626" x2="4408" y2="50360"/>
                        <a14:foregroundMark x1="89256" y1="30216" x2="90358" y2="64748"/>
                        <a14:foregroundMark x1="93939" y1="43165" x2="94215" y2="57554"/>
                        <a14:foregroundMark x1="78788" y1="47482" x2="11295" y2="43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959" y="2383498"/>
            <a:ext cx="1219144" cy="49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สี่เหลี่ยมผืนผ้า 48">
            <a:extLst>
              <a:ext uri="{FF2B5EF4-FFF2-40B4-BE49-F238E27FC236}">
                <a16:creationId xmlns:a16="http://schemas.microsoft.com/office/drawing/2014/main" id="{C7D35A22-D4BB-494E-BAA3-B4DE0A8919EC}"/>
              </a:ext>
            </a:extLst>
          </p:cNvPr>
          <p:cNvSpPr/>
          <p:nvPr/>
        </p:nvSpPr>
        <p:spPr>
          <a:xfrm>
            <a:off x="1180886" y="2441916"/>
            <a:ext cx="1135187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น.ส.วิไลภรณ์  เบอร์ไชสงค์</a:t>
            </a:r>
          </a:p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ครูประจำชั้น อนุบาล </a:t>
            </a:r>
            <a:r>
              <a:rPr lang="en-US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2/2</a:t>
            </a:r>
            <a:endParaRPr lang="th-TH" sz="1050" b="1" dirty="0">
              <a:ln w="18415" cmpd="sng">
                <a:noFill/>
                <a:prstDash val="solid"/>
              </a:ln>
              <a:solidFill>
                <a:sysClr val="windowText" lastClr="00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0" name="Picture 4" descr="👉👉#แจกฟรี &quot;กรอบข้อความลายไทย&quot;... - สื่อสร้างสรรค์เพื่อการศึกษา by ครูก้อย  | Facebook">
            <a:extLst>
              <a:ext uri="{FF2B5EF4-FFF2-40B4-BE49-F238E27FC236}">
                <a16:creationId xmlns:a16="http://schemas.microsoft.com/office/drawing/2014/main" id="{5D66402B-36DF-4567-91FE-A482B170C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53" b="89209" l="4408" r="94215">
                        <a14:foregroundMark x1="17906" y1="41727" x2="17906" y2="41727"/>
                        <a14:foregroundMark x1="8815" y1="67626" x2="4408" y2="50360"/>
                        <a14:foregroundMark x1="89256" y1="30216" x2="90358" y2="64748"/>
                        <a14:foregroundMark x1="93939" y1="43165" x2="94215" y2="57554"/>
                        <a14:foregroundMark x1="78788" y1="47482" x2="11295" y2="43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948" y="2383498"/>
            <a:ext cx="1113167" cy="49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สี่เหลี่ยมผืนผ้า 50">
            <a:extLst>
              <a:ext uri="{FF2B5EF4-FFF2-40B4-BE49-F238E27FC236}">
                <a16:creationId xmlns:a16="http://schemas.microsoft.com/office/drawing/2014/main" id="{7E56735D-7C5D-4B53-9CF4-AF8E28F026D1}"/>
              </a:ext>
            </a:extLst>
          </p:cNvPr>
          <p:cNvSpPr/>
          <p:nvPr/>
        </p:nvSpPr>
        <p:spPr>
          <a:xfrm>
            <a:off x="2332856" y="2432503"/>
            <a:ext cx="1103259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นางสงัด  อินยาศรี</a:t>
            </a:r>
          </a:p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ครูประจำชั้น อนุบาล </a:t>
            </a:r>
            <a:r>
              <a:rPr lang="en-US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2/3</a:t>
            </a:r>
            <a:endParaRPr lang="th-TH" sz="1050" b="1" dirty="0">
              <a:ln w="18415" cmpd="sng">
                <a:noFill/>
                <a:prstDash val="solid"/>
              </a:ln>
              <a:solidFill>
                <a:sysClr val="windowText" lastClr="00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2" name="Picture 4" descr="👉👉#แจกฟรี &quot;กรอบข้อความลายไทย&quot;... - สื่อสร้างสรรค์เพื่อการศึกษา by ครูก้อย  | Facebook">
            <a:extLst>
              <a:ext uri="{FF2B5EF4-FFF2-40B4-BE49-F238E27FC236}">
                <a16:creationId xmlns:a16="http://schemas.microsoft.com/office/drawing/2014/main" id="{C6133687-7839-4BDC-9761-BCE20073A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53" b="89209" l="4408" r="94215">
                        <a14:foregroundMark x1="17906" y1="41727" x2="17906" y2="41727"/>
                        <a14:foregroundMark x1="8815" y1="67626" x2="4408" y2="50360"/>
                        <a14:foregroundMark x1="89256" y1="30216" x2="90358" y2="64748"/>
                        <a14:foregroundMark x1="93939" y1="43165" x2="94215" y2="57554"/>
                        <a14:foregroundMark x1="78788" y1="47482" x2="11295" y2="43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061" y="2378014"/>
            <a:ext cx="1191853" cy="49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สี่เหลี่ยมผืนผ้า 52">
            <a:extLst>
              <a:ext uri="{FF2B5EF4-FFF2-40B4-BE49-F238E27FC236}">
                <a16:creationId xmlns:a16="http://schemas.microsoft.com/office/drawing/2014/main" id="{FAC792BF-FBF4-4742-A7EF-B818E3A7CE87}"/>
              </a:ext>
            </a:extLst>
          </p:cNvPr>
          <p:cNvSpPr/>
          <p:nvPr/>
        </p:nvSpPr>
        <p:spPr>
          <a:xfrm>
            <a:off x="3436004" y="2419653"/>
            <a:ext cx="1103259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น.ส.อมรรัตน์  พันธ์นพ</a:t>
            </a:r>
          </a:p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ครูประจำชั้น อนุบาล </a:t>
            </a:r>
            <a:r>
              <a:rPr lang="en-US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3/1</a:t>
            </a:r>
            <a:endParaRPr lang="th-TH" sz="1050" b="1" dirty="0">
              <a:ln w="18415" cmpd="sng">
                <a:noFill/>
                <a:prstDash val="solid"/>
              </a:ln>
              <a:solidFill>
                <a:sysClr val="windowText" lastClr="00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4" name="Picture 4" descr="👉👉#แจกฟรี &quot;กรอบข้อความลายไทย&quot;... - สื่อสร้างสรรค์เพื่อการศึกษา by ครูก้อย  | Facebook">
            <a:extLst>
              <a:ext uri="{FF2B5EF4-FFF2-40B4-BE49-F238E27FC236}">
                <a16:creationId xmlns:a16="http://schemas.microsoft.com/office/drawing/2014/main" id="{064C0A86-567C-4195-BE42-8420B084B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53" b="89209" l="4408" r="94215">
                        <a14:foregroundMark x1="17906" y1="41727" x2="17906" y2="41727"/>
                        <a14:foregroundMark x1="8815" y1="67626" x2="4408" y2="50360"/>
                        <a14:foregroundMark x1="89256" y1="30216" x2="90358" y2="64748"/>
                        <a14:foregroundMark x1="93939" y1="43165" x2="94215" y2="57554"/>
                        <a14:foregroundMark x1="78788" y1="47482" x2="11295" y2="43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695" y="2375876"/>
            <a:ext cx="1169228" cy="49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สี่เหลี่ยมผืนผ้า 54">
            <a:extLst>
              <a:ext uri="{FF2B5EF4-FFF2-40B4-BE49-F238E27FC236}">
                <a16:creationId xmlns:a16="http://schemas.microsoft.com/office/drawing/2014/main" id="{4336072E-0104-473F-A7B8-9E36E01BEB3E}"/>
              </a:ext>
            </a:extLst>
          </p:cNvPr>
          <p:cNvSpPr/>
          <p:nvPr/>
        </p:nvSpPr>
        <p:spPr>
          <a:xfrm>
            <a:off x="4555104" y="2432810"/>
            <a:ext cx="1135187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นางสุพรรณี  ใยปางแก้ว</a:t>
            </a:r>
          </a:p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ครูประจำชั้น อนุบาล </a:t>
            </a:r>
            <a:r>
              <a:rPr lang="en-US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3/2</a:t>
            </a:r>
            <a:endParaRPr lang="th-TH" sz="1050" b="1" dirty="0">
              <a:ln w="18415" cmpd="sng">
                <a:noFill/>
                <a:prstDash val="solid"/>
              </a:ln>
              <a:solidFill>
                <a:sysClr val="windowText" lastClr="00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6" name="Picture 4" descr="👉👉#แจกฟรี &quot;กรอบข้อความลายไทย&quot;... - สื่อสร้างสรรค์เพื่อการศึกษา by ครูก้อย  | Facebook">
            <a:extLst>
              <a:ext uri="{FF2B5EF4-FFF2-40B4-BE49-F238E27FC236}">
                <a16:creationId xmlns:a16="http://schemas.microsoft.com/office/drawing/2014/main" id="{9B43588C-B5CC-49B2-81C6-AF68DD303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53" b="89209" l="4408" r="94215">
                        <a14:foregroundMark x1="17906" y1="41727" x2="17906" y2="41727"/>
                        <a14:foregroundMark x1="8815" y1="67626" x2="4408" y2="50360"/>
                        <a14:foregroundMark x1="89256" y1="30216" x2="90358" y2="64748"/>
                        <a14:foregroundMark x1="93939" y1="43165" x2="94215" y2="57554"/>
                        <a14:foregroundMark x1="78788" y1="47482" x2="11295" y2="43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269" y="2389244"/>
            <a:ext cx="1142048" cy="49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สี่เหลี่ยมผืนผ้า 56">
            <a:extLst>
              <a:ext uri="{FF2B5EF4-FFF2-40B4-BE49-F238E27FC236}">
                <a16:creationId xmlns:a16="http://schemas.microsoft.com/office/drawing/2014/main" id="{34C702CC-8A3F-449E-BC55-5F186EAFFA87}"/>
              </a:ext>
            </a:extLst>
          </p:cNvPr>
          <p:cNvSpPr/>
          <p:nvPr/>
        </p:nvSpPr>
        <p:spPr>
          <a:xfrm>
            <a:off x="5656699" y="2428779"/>
            <a:ext cx="1135187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นายณัฐพล  บุตรหิน</a:t>
            </a:r>
          </a:p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ครูประจำชั้น อนุบาล </a:t>
            </a:r>
            <a:r>
              <a:rPr lang="en-US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3/3</a:t>
            </a:r>
            <a:endParaRPr lang="th-TH" sz="1050" b="1" dirty="0">
              <a:ln w="18415" cmpd="sng">
                <a:noFill/>
                <a:prstDash val="solid"/>
              </a:ln>
              <a:solidFill>
                <a:sysClr val="windowText" lastClr="00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8" name="Picture 16" descr="กล่องข้อความสีเหลือง | การออกแบบปกหนังสือ, กระดาษเขียน, สมุดออร์แกไนเซอร์">
            <a:extLst>
              <a:ext uri="{FF2B5EF4-FFF2-40B4-BE49-F238E27FC236}">
                <a16:creationId xmlns:a16="http://schemas.microsoft.com/office/drawing/2014/main" id="{31740EE4-9A9D-43ED-A67C-1002CB4E0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6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591" y="2259139"/>
            <a:ext cx="5355042" cy="1872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สี่เหลี่ยมผืนผ้า 61">
            <a:extLst>
              <a:ext uri="{FF2B5EF4-FFF2-40B4-BE49-F238E27FC236}">
                <a16:creationId xmlns:a16="http://schemas.microsoft.com/office/drawing/2014/main" id="{979D5B22-DF61-4FA9-ADB2-84601FA6E4B5}"/>
              </a:ext>
            </a:extLst>
          </p:cNvPr>
          <p:cNvSpPr/>
          <p:nvPr/>
        </p:nvSpPr>
        <p:spPr>
          <a:xfrm>
            <a:off x="1177942" y="2957534"/>
            <a:ext cx="457817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2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กิจกรรมที่  16  สนุกกับฟองสบู่</a:t>
            </a:r>
          </a:p>
        </p:txBody>
      </p:sp>
      <p:sp>
        <p:nvSpPr>
          <p:cNvPr id="60" name="สี่เหลี่ยมผืนผ้า 59">
            <a:extLst>
              <a:ext uri="{FF2B5EF4-FFF2-40B4-BE49-F238E27FC236}">
                <a16:creationId xmlns:a16="http://schemas.microsoft.com/office/drawing/2014/main" id="{AFE87724-C82D-47D6-A7C5-4A0B73A220EF}"/>
              </a:ext>
            </a:extLst>
          </p:cNvPr>
          <p:cNvSpPr/>
          <p:nvPr/>
        </p:nvSpPr>
        <p:spPr>
          <a:xfrm>
            <a:off x="635997" y="3530955"/>
            <a:ext cx="6129907" cy="64073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/>
              <a:t>จุดประสงค์	1. ศึกษาเรื่องอากาศ ณ อุณหภูมิต่างๆ</a:t>
            </a:r>
          </a:p>
          <a:p>
            <a:pPr algn="ctr"/>
            <a:r>
              <a:rPr lang="th-TH" dirty="0"/>
              <a:t>		2. เด็กเกิดทักษะกระบวนการเรียนรู้ทางวิทยาศาสตร์</a:t>
            </a:r>
          </a:p>
        </p:txBody>
      </p:sp>
      <p:pic>
        <p:nvPicPr>
          <p:cNvPr id="1026" name="Picture 2" descr="เคมีวิทยาศาสตร์เด็กวิทยาศาสตร์, พื้นที่, ลูกบอล png | PNGEgg">
            <a:extLst>
              <a:ext uri="{FF2B5EF4-FFF2-40B4-BE49-F238E27FC236}">
                <a16:creationId xmlns:a16="http://schemas.microsoft.com/office/drawing/2014/main" id="{FC2A3F82-F7EE-4C63-92F9-E12BF08FB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678" b="97198" l="10000" r="90778">
                        <a14:foregroundMark x1="65444" y1="4378" x2="65444" y2="4378"/>
                        <a14:foregroundMark x1="69444" y1="22417" x2="69444" y2="22417"/>
                        <a14:foregroundMark x1="75111" y1="22067" x2="75111" y2="22067"/>
                        <a14:foregroundMark x1="90778" y1="29772" x2="90778" y2="29772"/>
                        <a14:foregroundMark x1="88667" y1="16988" x2="88667" y2="16988"/>
                        <a14:foregroundMark x1="88667" y1="29072" x2="88667" y2="29072"/>
                        <a14:foregroundMark x1="66889" y1="31699" x2="70444" y2="55692"/>
                        <a14:foregroundMark x1="70444" y1="55692" x2="72000" y2="61821"/>
                        <a14:foregroundMark x1="70222" y1="16637" x2="65889" y2="28196"/>
                        <a14:foregroundMark x1="65889" y1="28196" x2="65778" y2="28371"/>
                        <a14:foregroundMark x1="88444" y1="29422" x2="89333" y2="37653"/>
                        <a14:foregroundMark x1="67556" y1="88441" x2="74111" y2="91769"/>
                        <a14:foregroundMark x1="62667" y1="96848" x2="58444" y2="97373"/>
                        <a14:foregroundMark x1="70000" y1="3678" x2="70000" y2="36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3357" y="3012103"/>
            <a:ext cx="2021299" cy="1282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สี่เหลี่ยมผืนผ้า 63">
            <a:extLst>
              <a:ext uri="{FF2B5EF4-FFF2-40B4-BE49-F238E27FC236}">
                <a16:creationId xmlns:a16="http://schemas.microsoft.com/office/drawing/2014/main" id="{701AAEDF-F8BE-4AB2-A170-FE853F3D73AD}"/>
              </a:ext>
            </a:extLst>
          </p:cNvPr>
          <p:cNvSpPr/>
          <p:nvPr/>
        </p:nvSpPr>
        <p:spPr>
          <a:xfrm>
            <a:off x="876847" y="3513385"/>
            <a:ext cx="629804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th-TH" sz="2000" b="1" dirty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จุดประสงค์	</a:t>
            </a:r>
          </a:p>
          <a:p>
            <a:r>
              <a:rPr lang="th-TH" sz="16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1. เพื่อฝึกทักษะการสังเกตแรงตึงผิว          2. เพื่อให้เด็กได้เรียนรู้สีที่แตกต่างกันของฟองสบู่</a:t>
            </a:r>
          </a:p>
        </p:txBody>
      </p:sp>
      <p:sp>
        <p:nvSpPr>
          <p:cNvPr id="66" name="สี่เหลี่ยมผืนผ้า 65">
            <a:extLst>
              <a:ext uri="{FF2B5EF4-FFF2-40B4-BE49-F238E27FC236}">
                <a16:creationId xmlns:a16="http://schemas.microsoft.com/office/drawing/2014/main" id="{EEB5D8F9-4AD6-49FF-A936-C715C76C391B}"/>
              </a:ext>
            </a:extLst>
          </p:cNvPr>
          <p:cNvSpPr/>
          <p:nvPr/>
        </p:nvSpPr>
        <p:spPr>
          <a:xfrm>
            <a:off x="139292" y="4256368"/>
            <a:ext cx="2938810" cy="504753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th-TH" sz="2000" b="1" dirty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ผลที่เกิดกับเด็ก	</a:t>
            </a:r>
          </a:p>
          <a:p>
            <a:r>
              <a:rPr lang="th-TH" sz="1600" b="1" dirty="0">
                <a:ln w="1841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1. ผลที่เกิดตามวัตถุประสงค์</a:t>
            </a:r>
          </a:p>
          <a:p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1.1 เด็กสามารถสังเกต จำแนก เปรียบเทียบแรงตึงผิว                     ของน้ำ กับน้ำที่ผสมสารลดแรงตึงผิวได้</a:t>
            </a:r>
          </a:p>
          <a:p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1.2 เด็กสามารถสังเกตว่าฟองสบู่ เมื่อแสงส่องผ่านไป       ที่ผิวของฟองสบู่ ทำให้เห็นเป็นสีรุ้งจากฟองสบู่ที่ซ้อนทับกันเป็นวงกลม</a:t>
            </a:r>
          </a:p>
          <a:p>
            <a:r>
              <a:rPr lang="th-TH" sz="1600" b="1" dirty="0">
                <a:ln w="1841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2.พัฒนาการความสามารถพื้นฐานและพัฒนาการของเด็กปฐมวัย</a:t>
            </a:r>
          </a:p>
          <a:p>
            <a:r>
              <a:rPr lang="th-TH" sz="1600" b="1" dirty="0">
                <a:ln w="18415" cmpd="sng">
                  <a:noFill/>
                  <a:prstDash val="solid"/>
                </a:ln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 </a:t>
            </a:r>
            <a:r>
              <a:rPr lang="th-TH" sz="1400" b="1" dirty="0">
                <a:ln w="18415" cmpd="sng">
                  <a:noFill/>
                  <a:prstDash val="solid"/>
                </a:ln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2.1 ด้ายการเรียนรู้/ด้านภาษา/สติปัญญา</a:t>
            </a:r>
          </a:p>
          <a:p>
            <a:pPr marL="85725"/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- เด็กได้สังเกตสีของฟองสบู่ที่มีหลายๆสีในลูกเดียวกัน</a:t>
            </a:r>
          </a:p>
          <a:p>
            <a:pPr marL="85725"/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- เด็กได้สังเกตรูปทรงของฟองสบู่</a:t>
            </a:r>
          </a:p>
          <a:p>
            <a:pPr marL="85725"/>
            <a:r>
              <a:rPr lang="th-TH" sz="1400" b="1" dirty="0">
                <a:ln w="18415" cmpd="sng">
                  <a:noFill/>
                  <a:prstDash val="solid"/>
                </a:ln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2.2 ด้านสังคม</a:t>
            </a:r>
          </a:p>
          <a:p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- เด็กสามารถทำกิจกรรมร่วมกับเพื่อนได้</a:t>
            </a:r>
          </a:p>
          <a:p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- เด็กได้ฝึกการรอคอย การปฏิบัติตามข้อตกลง และการแบ่งปัน</a:t>
            </a:r>
          </a:p>
          <a:p>
            <a:pPr indent="85725"/>
            <a:r>
              <a:rPr lang="th-TH" sz="1400" b="1" dirty="0">
                <a:ln w="18415" cmpd="sng">
                  <a:noFill/>
                  <a:prstDash val="solid"/>
                </a:ln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2.3 ด้านอารมณ์ – จิตใจ</a:t>
            </a:r>
          </a:p>
          <a:p>
            <a:pPr indent="85725"/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- เด็กกระตือรือร้นในการร่วมกิจกรรมการทดลอง</a:t>
            </a:r>
          </a:p>
          <a:p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 - เด็กได้สร้างสรรค์ผลงานตามจินตนาการ</a:t>
            </a:r>
          </a:p>
          <a:p>
            <a:r>
              <a:rPr lang="th-TH" sz="1400" b="1" dirty="0">
                <a:ln w="18415" cmpd="sng">
                  <a:noFill/>
                  <a:prstDash val="solid"/>
                </a:ln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2.4 ด้านการเคลื่อนไหวร่างกาย</a:t>
            </a:r>
          </a:p>
          <a:p>
            <a:pPr indent="88900"/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- เด็กได้ใช้กล้ามเนื้อใหญ่ในการวิ่งเล่น ไล่ตามฟองอากาศ</a:t>
            </a:r>
          </a:p>
          <a:p>
            <a:pPr indent="88900"/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- เด็กได้ใช้กล้ามเนื้อเล็ก หยิบ จับ เป่า ดูด ในการทดลอง</a:t>
            </a:r>
          </a:p>
        </p:txBody>
      </p:sp>
      <p:pic>
        <p:nvPicPr>
          <p:cNvPr id="73" name="รูปภาพ 72">
            <a:extLst>
              <a:ext uri="{FF2B5EF4-FFF2-40B4-BE49-F238E27FC236}">
                <a16:creationId xmlns:a16="http://schemas.microsoft.com/office/drawing/2014/main" id="{F509C238-03EA-4E1D-BB79-A16CCEE471D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619" y="9114160"/>
            <a:ext cx="673267" cy="673267"/>
          </a:xfrm>
          <a:prstGeom prst="rect">
            <a:avLst/>
          </a:prstGeom>
        </p:spPr>
      </p:pic>
      <p:sp>
        <p:nvSpPr>
          <p:cNvPr id="75" name="สี่เหลี่ยมผืนผ้า 74">
            <a:extLst>
              <a:ext uri="{FF2B5EF4-FFF2-40B4-BE49-F238E27FC236}">
                <a16:creationId xmlns:a16="http://schemas.microsoft.com/office/drawing/2014/main" id="{726A5ECC-1E63-49BF-93AC-A6B8557405DF}"/>
              </a:ext>
            </a:extLst>
          </p:cNvPr>
          <p:cNvSpPr/>
          <p:nvPr/>
        </p:nvSpPr>
        <p:spPr>
          <a:xfrm>
            <a:off x="3213177" y="9278377"/>
            <a:ext cx="2865352" cy="461665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12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โรงเรียนชุมชนสามพร้าว </a:t>
            </a:r>
          </a:p>
          <a:p>
            <a:pPr algn="r"/>
            <a:r>
              <a:rPr lang="th-TH" sz="12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๔๔๖ หมู่ที่ ๒ ตำบลสามพร้าว อำเภอเมือง จังหวัดอุดรธานี ๔๑๐๐๐ </a:t>
            </a:r>
          </a:p>
        </p:txBody>
      </p:sp>
      <p:pic>
        <p:nvPicPr>
          <p:cNvPr id="1028" name="Picture 4" descr="เคมีวิทยาศาสตร์เด็กวิทยาศาสตร์, พื้นที่, ลูกบอล png | PNGEgg">
            <a:extLst>
              <a:ext uri="{FF2B5EF4-FFF2-40B4-BE49-F238E27FC236}">
                <a16:creationId xmlns:a16="http://schemas.microsoft.com/office/drawing/2014/main" id="{BC4D21AC-D993-42A5-98B8-70B37D2917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8231" b="93170" l="4889" r="46000">
                        <a14:foregroundMark x1="46111" y1="51138" x2="46111" y2="51138"/>
                        <a14:foregroundMark x1="31556" y1="8406" x2="31556" y2="8406"/>
                        <a14:foregroundMark x1="11222" y1="51138" x2="11222" y2="51138"/>
                        <a14:foregroundMark x1="27333" y1="85114" x2="27333" y2="85114"/>
                        <a14:foregroundMark x1="33667" y1="84063" x2="33667" y2="93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812"/>
          <a:stretch/>
        </p:blipFill>
        <p:spPr bwMode="auto">
          <a:xfrm>
            <a:off x="2485636" y="7998365"/>
            <a:ext cx="1125978" cy="145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รูปภาพ 66">
            <a:extLst>
              <a:ext uri="{FF2B5EF4-FFF2-40B4-BE49-F238E27FC236}">
                <a16:creationId xmlns:a16="http://schemas.microsoft.com/office/drawing/2014/main" id="{E11A7C18-8E2D-49F7-9D64-EAEE258C7294}"/>
              </a:ext>
            </a:extLst>
          </p:cNvPr>
          <p:cNvPicPr/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20603" y="4169994"/>
            <a:ext cx="1490294" cy="1744020"/>
          </a:xfrm>
          <a:prstGeom prst="rect">
            <a:avLst/>
          </a:prstGeom>
          <a:ln w="57150" cap="sq">
            <a:solidFill>
              <a:schemeClr val="accent1"/>
            </a:solidFill>
            <a:prstDash val="solid"/>
            <a:miter lim="800000"/>
          </a:ln>
          <a:effectLst/>
        </p:spPr>
      </p:pic>
      <p:pic>
        <p:nvPicPr>
          <p:cNvPr id="68" name="รูปภาพ 67">
            <a:extLst>
              <a:ext uri="{FF2B5EF4-FFF2-40B4-BE49-F238E27FC236}">
                <a16:creationId xmlns:a16="http://schemas.microsoft.com/office/drawing/2014/main" id="{8015A485-AD42-4837-A52C-5C1C864292CF}"/>
              </a:ext>
            </a:extLst>
          </p:cNvPr>
          <p:cNvPicPr/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95" b="27295"/>
          <a:stretch/>
        </p:blipFill>
        <p:spPr bwMode="auto">
          <a:xfrm>
            <a:off x="5064171" y="4278409"/>
            <a:ext cx="1654537" cy="1508742"/>
          </a:xfrm>
          <a:prstGeom prst="rect">
            <a:avLst/>
          </a:prstGeom>
          <a:ln w="57150" cap="sq">
            <a:solidFill>
              <a:schemeClr val="accent1"/>
            </a:solidFill>
            <a:prstDash val="solid"/>
            <a:miter lim="800000"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9" name="รูปภาพ 68">
            <a:extLst>
              <a:ext uri="{FF2B5EF4-FFF2-40B4-BE49-F238E27FC236}">
                <a16:creationId xmlns:a16="http://schemas.microsoft.com/office/drawing/2014/main" id="{AEAA5BB6-6867-4FD9-8532-7424AE64FF74}"/>
              </a:ext>
            </a:extLst>
          </p:cNvPr>
          <p:cNvPicPr/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34536" y="5788667"/>
            <a:ext cx="1452430" cy="1744020"/>
          </a:xfrm>
          <a:prstGeom prst="rect">
            <a:avLst/>
          </a:prstGeom>
          <a:ln w="57150" cap="sq">
            <a:solidFill>
              <a:schemeClr val="accent1"/>
            </a:solidFill>
            <a:prstDash val="solid"/>
            <a:miter lim="800000"/>
          </a:ln>
          <a:effectLst/>
        </p:spPr>
      </p:pic>
      <p:pic>
        <p:nvPicPr>
          <p:cNvPr id="70" name="รูปภาพ 69">
            <a:extLst>
              <a:ext uri="{FF2B5EF4-FFF2-40B4-BE49-F238E27FC236}">
                <a16:creationId xmlns:a16="http://schemas.microsoft.com/office/drawing/2014/main" id="{EBFCCD60-A0DF-4118-B605-342866DA3675}"/>
              </a:ext>
            </a:extLst>
          </p:cNvPr>
          <p:cNvPicPr/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831" y="5925995"/>
            <a:ext cx="1642877" cy="1460898"/>
          </a:xfrm>
          <a:prstGeom prst="rect">
            <a:avLst/>
          </a:prstGeom>
          <a:ln w="57150" cap="sq">
            <a:solidFill>
              <a:schemeClr val="accent1"/>
            </a:solidFill>
            <a:prstDash val="solid"/>
            <a:miter lim="800000"/>
          </a:ln>
          <a:effectLst/>
        </p:spPr>
      </p:pic>
      <p:pic>
        <p:nvPicPr>
          <p:cNvPr id="71" name="รูปภาพ 70">
            <a:extLst>
              <a:ext uri="{FF2B5EF4-FFF2-40B4-BE49-F238E27FC236}">
                <a16:creationId xmlns:a16="http://schemas.microsoft.com/office/drawing/2014/main" id="{18E8FDD6-AD3E-4735-A076-2DF1E82A17C2}"/>
              </a:ext>
            </a:extLst>
          </p:cNvPr>
          <p:cNvPicPr/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93"/>
          <a:stretch/>
        </p:blipFill>
        <p:spPr>
          <a:xfrm>
            <a:off x="3621867" y="7527986"/>
            <a:ext cx="2732123" cy="1508742"/>
          </a:xfrm>
          <a:prstGeom prst="rect">
            <a:avLst/>
          </a:prstGeom>
          <a:ln w="57150" cap="sq">
            <a:solidFill>
              <a:schemeClr val="accent1"/>
            </a:solidFill>
            <a:prstDash val="solid"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12949998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สี่เหลี่ยมผืนผ้า 64">
            <a:extLst>
              <a:ext uri="{FF2B5EF4-FFF2-40B4-BE49-F238E27FC236}">
                <a16:creationId xmlns:a16="http://schemas.microsoft.com/office/drawing/2014/main" id="{1E8BAE0B-388C-494E-A334-6F7A8F927433}"/>
              </a:ext>
            </a:extLst>
          </p:cNvPr>
          <p:cNvSpPr/>
          <p:nvPr/>
        </p:nvSpPr>
        <p:spPr>
          <a:xfrm>
            <a:off x="139292" y="4241783"/>
            <a:ext cx="2938810" cy="517115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/>
              <a:t>จุดประสงค์	1. ศึกษาเรื่องอากาศ ณ อุณหภูมิต่างๆ</a:t>
            </a:r>
          </a:p>
          <a:p>
            <a:pPr algn="ctr"/>
            <a:r>
              <a:rPr lang="th-TH" dirty="0"/>
              <a:t>		2. เด็กเกิดทักษะกระบวนการเรียนรู้ทางวิทยาศาสตร์</a:t>
            </a:r>
          </a:p>
        </p:txBody>
      </p:sp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id="{C61FEB89-2935-4B2F-A260-D27E4CE98EDA}"/>
              </a:ext>
            </a:extLst>
          </p:cNvPr>
          <p:cNvSpPr/>
          <p:nvPr/>
        </p:nvSpPr>
        <p:spPr>
          <a:xfrm>
            <a:off x="0" y="-120642"/>
            <a:ext cx="6858000" cy="20065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1EEE0BEF-0B67-4785-AFB8-030DFB30C0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573" b="850"/>
          <a:stretch/>
        </p:blipFill>
        <p:spPr>
          <a:xfrm>
            <a:off x="19658" y="277014"/>
            <a:ext cx="1197318" cy="1168763"/>
          </a:xfrm>
          <a:prstGeom prst="ellipse">
            <a:avLst/>
          </a:prstGeom>
          <a:ln w="12700">
            <a:noFill/>
            <a:prstDash val="solid"/>
          </a:ln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33BD6739-F91C-4733-9192-780303C834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1" t="10601" b="8569"/>
          <a:stretch/>
        </p:blipFill>
        <p:spPr>
          <a:xfrm>
            <a:off x="1028578" y="0"/>
            <a:ext cx="5829422" cy="1722793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1547175E-FB9C-4623-93CC-41EE399836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630" y="260614"/>
            <a:ext cx="1096667" cy="1168763"/>
          </a:xfrm>
          <a:prstGeom prst="ellipse">
            <a:avLst/>
          </a:prstGeom>
        </p:spPr>
      </p:pic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7F880FFD-52E7-4AA7-93A4-11FF31092A8B}"/>
              </a:ext>
            </a:extLst>
          </p:cNvPr>
          <p:cNvSpPr/>
          <p:nvPr/>
        </p:nvSpPr>
        <p:spPr>
          <a:xfrm>
            <a:off x="2020878" y="310113"/>
            <a:ext cx="474567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400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กิจกรรมการทดลอง</a:t>
            </a:r>
          </a:p>
        </p:txBody>
      </p:sp>
      <p:sp>
        <p:nvSpPr>
          <p:cNvPr id="10" name="สี่เหลี่ยมผืนผ้า 9">
            <a:extLst>
              <a:ext uri="{FF2B5EF4-FFF2-40B4-BE49-F238E27FC236}">
                <a16:creationId xmlns:a16="http://schemas.microsoft.com/office/drawing/2014/main" id="{4FC6488C-715E-4680-A8A7-8402F29C7B18}"/>
              </a:ext>
            </a:extLst>
          </p:cNvPr>
          <p:cNvSpPr/>
          <p:nvPr/>
        </p:nvSpPr>
        <p:spPr>
          <a:xfrm>
            <a:off x="2046216" y="791840"/>
            <a:ext cx="474567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40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บ้านนักวิทยาศาสตร์น้อย</a:t>
            </a:r>
          </a:p>
        </p:txBody>
      </p:sp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87C6DC52-6558-46E5-8888-26FB781CFA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683" y="-62453"/>
            <a:ext cx="1346534" cy="490523"/>
          </a:xfrm>
          <a:prstGeom prst="rect">
            <a:avLst/>
          </a:prstGeom>
        </p:spPr>
      </p:pic>
      <p:sp>
        <p:nvSpPr>
          <p:cNvPr id="14" name="สี่เหลี่ยมผืนผ้า 13">
            <a:extLst>
              <a:ext uri="{FF2B5EF4-FFF2-40B4-BE49-F238E27FC236}">
                <a16:creationId xmlns:a16="http://schemas.microsoft.com/office/drawing/2014/main" id="{B93BBA35-2CF8-4007-BD8B-A30597756CC8}"/>
              </a:ext>
            </a:extLst>
          </p:cNvPr>
          <p:cNvSpPr/>
          <p:nvPr/>
        </p:nvSpPr>
        <p:spPr>
          <a:xfrm>
            <a:off x="2119511" y="1318062"/>
            <a:ext cx="474567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240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โรงเรียนชุมชนสามพร้าว </a:t>
            </a:r>
            <a:r>
              <a:rPr lang="th-TH" sz="2400" b="1" dirty="0" err="1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สพ</a:t>
            </a:r>
            <a:r>
              <a:rPr lang="th-TH" sz="240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ป.อุดรธานี เขต </a:t>
            </a:r>
            <a:r>
              <a:rPr lang="en-US" sz="240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1</a:t>
            </a:r>
            <a:endParaRPr lang="th-TH" sz="2400" b="1" dirty="0">
              <a:ln w="18415" cmpd="sng">
                <a:noFill/>
                <a:prstDash val="solid"/>
              </a:ln>
              <a:solidFill>
                <a:sysClr val="windowText" lastClr="00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Mali Grade 6" panose="02000506000000020004" pitchFamily="2" charset="-34"/>
              <a:cs typeface="+mj-cs"/>
            </a:endParaRPr>
          </a:p>
        </p:txBody>
      </p:sp>
      <p:sp>
        <p:nvSpPr>
          <p:cNvPr id="15" name="สี่เหลี่ยมผืนผ้า 14">
            <a:extLst>
              <a:ext uri="{FF2B5EF4-FFF2-40B4-BE49-F238E27FC236}">
                <a16:creationId xmlns:a16="http://schemas.microsoft.com/office/drawing/2014/main" id="{E71964C9-741A-41BE-A387-AFF80689FCD3}"/>
              </a:ext>
            </a:extLst>
          </p:cNvPr>
          <p:cNvSpPr/>
          <p:nvPr/>
        </p:nvSpPr>
        <p:spPr>
          <a:xfrm>
            <a:off x="0" y="1843434"/>
            <a:ext cx="6857999" cy="76906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4273DE9C-EC68-48C7-BF15-6EEF37255F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44" y="1777203"/>
            <a:ext cx="632197" cy="856192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8" name="Picture 4" descr="👉👉#แจกฟรี &quot;กรอบข้อความลายไทย&quot;... - สื่อสร้างสรรค์เพื่อการศึกษา by ครูก้อย  | Facebook">
            <a:extLst>
              <a:ext uri="{FF2B5EF4-FFF2-40B4-BE49-F238E27FC236}">
                <a16:creationId xmlns:a16="http://schemas.microsoft.com/office/drawing/2014/main" id="{D882A128-D81F-4622-ABB8-564595B6F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53" b="89209" l="4408" r="94215">
                        <a14:foregroundMark x1="17906" y1="41727" x2="17906" y2="41727"/>
                        <a14:foregroundMark x1="8815" y1="67626" x2="4408" y2="50360"/>
                        <a14:foregroundMark x1="89256" y1="30216" x2="90358" y2="64748"/>
                        <a14:foregroundMark x1="93939" y1="43165" x2="94215" y2="57554"/>
                        <a14:foregroundMark x1="78788" y1="47482" x2="11295" y2="43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3" y="2390323"/>
            <a:ext cx="1118741" cy="49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สี่เหลี่ยมผืนผ้า 25">
            <a:extLst>
              <a:ext uri="{FF2B5EF4-FFF2-40B4-BE49-F238E27FC236}">
                <a16:creationId xmlns:a16="http://schemas.microsoft.com/office/drawing/2014/main" id="{55850C5D-94BC-4DC7-93AD-C5BD39FD02D2}"/>
              </a:ext>
            </a:extLst>
          </p:cNvPr>
          <p:cNvSpPr/>
          <p:nvPr/>
        </p:nvSpPr>
        <p:spPr>
          <a:xfrm>
            <a:off x="68404" y="2432471"/>
            <a:ext cx="1135187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น.ส.สุวน</a:t>
            </a:r>
            <a:r>
              <a:rPr lang="th-TH" sz="1050" b="1" dirty="0" err="1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ันต์</a:t>
            </a:r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  ศรีรักษา</a:t>
            </a:r>
          </a:p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ครูประจำชั้น อนุบาล </a:t>
            </a:r>
            <a:r>
              <a:rPr lang="en-US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2/1</a:t>
            </a:r>
            <a:endParaRPr lang="th-TH" sz="1050" b="1" dirty="0">
              <a:ln w="18415" cmpd="sng">
                <a:noFill/>
                <a:prstDash val="solid"/>
              </a:ln>
              <a:solidFill>
                <a:sysClr val="windowText" lastClr="00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39" name="รูปภาพ 38">
            <a:extLst>
              <a:ext uri="{FF2B5EF4-FFF2-40B4-BE49-F238E27FC236}">
                <a16:creationId xmlns:a16="http://schemas.microsoft.com/office/drawing/2014/main" id="{473FA82F-CF35-4405-8637-6623C335FB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237" y="1725983"/>
            <a:ext cx="755891" cy="93980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1" name="รูปภาพ 40">
            <a:extLst>
              <a:ext uri="{FF2B5EF4-FFF2-40B4-BE49-F238E27FC236}">
                <a16:creationId xmlns:a16="http://schemas.microsoft.com/office/drawing/2014/main" id="{1837223A-F46A-4CB7-AE64-8744A819412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377" y="1747439"/>
            <a:ext cx="755890" cy="878334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3" name="รูปภาพ 42">
            <a:extLst>
              <a:ext uri="{FF2B5EF4-FFF2-40B4-BE49-F238E27FC236}">
                <a16:creationId xmlns:a16="http://schemas.microsoft.com/office/drawing/2014/main" id="{E8A98F3A-5944-4A68-85E5-025AB7FA538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216" y="1758248"/>
            <a:ext cx="660453" cy="844244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5" name="รูปภาพ 44">
            <a:extLst>
              <a:ext uri="{FF2B5EF4-FFF2-40B4-BE49-F238E27FC236}">
                <a16:creationId xmlns:a16="http://schemas.microsoft.com/office/drawing/2014/main" id="{C2F6A488-9248-48E1-9939-E0FEAD81F91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641" y="1770420"/>
            <a:ext cx="702746" cy="828019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7" name="รูปภาพ 46">
            <a:extLst>
              <a:ext uri="{FF2B5EF4-FFF2-40B4-BE49-F238E27FC236}">
                <a16:creationId xmlns:a16="http://schemas.microsoft.com/office/drawing/2014/main" id="{DC6EFBEA-879D-4E65-8A27-119E9E4FF65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667" y="1752304"/>
            <a:ext cx="692351" cy="94308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8" name="Picture 4" descr="👉👉#แจกฟรี &quot;กรอบข้อความลายไทย&quot;... - สื่อสร้างสรรค์เพื่อการศึกษา by ครูก้อย  | Facebook">
            <a:extLst>
              <a:ext uri="{FF2B5EF4-FFF2-40B4-BE49-F238E27FC236}">
                <a16:creationId xmlns:a16="http://schemas.microsoft.com/office/drawing/2014/main" id="{B9978C00-31BF-4D53-BBAE-5C610CB8D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53" b="89209" l="4408" r="94215">
                        <a14:foregroundMark x1="17906" y1="41727" x2="17906" y2="41727"/>
                        <a14:foregroundMark x1="8815" y1="67626" x2="4408" y2="50360"/>
                        <a14:foregroundMark x1="89256" y1="30216" x2="90358" y2="64748"/>
                        <a14:foregroundMark x1="93939" y1="43165" x2="94215" y2="57554"/>
                        <a14:foregroundMark x1="78788" y1="47482" x2="11295" y2="43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959" y="2383498"/>
            <a:ext cx="1219144" cy="49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สี่เหลี่ยมผืนผ้า 48">
            <a:extLst>
              <a:ext uri="{FF2B5EF4-FFF2-40B4-BE49-F238E27FC236}">
                <a16:creationId xmlns:a16="http://schemas.microsoft.com/office/drawing/2014/main" id="{C7D35A22-D4BB-494E-BAA3-B4DE0A8919EC}"/>
              </a:ext>
            </a:extLst>
          </p:cNvPr>
          <p:cNvSpPr/>
          <p:nvPr/>
        </p:nvSpPr>
        <p:spPr>
          <a:xfrm>
            <a:off x="1180886" y="2441916"/>
            <a:ext cx="1135187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น.ส.วิไลภรณ์  เบอร์ไชสงค์</a:t>
            </a:r>
          </a:p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ครูประจำชั้น อนุบาล </a:t>
            </a:r>
            <a:r>
              <a:rPr lang="en-US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2/2</a:t>
            </a:r>
            <a:endParaRPr lang="th-TH" sz="1050" b="1" dirty="0">
              <a:ln w="18415" cmpd="sng">
                <a:noFill/>
                <a:prstDash val="solid"/>
              </a:ln>
              <a:solidFill>
                <a:sysClr val="windowText" lastClr="00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0" name="Picture 4" descr="👉👉#แจกฟรี &quot;กรอบข้อความลายไทย&quot;... - สื่อสร้างสรรค์เพื่อการศึกษา by ครูก้อย  | Facebook">
            <a:extLst>
              <a:ext uri="{FF2B5EF4-FFF2-40B4-BE49-F238E27FC236}">
                <a16:creationId xmlns:a16="http://schemas.microsoft.com/office/drawing/2014/main" id="{5D66402B-36DF-4567-91FE-A482B170C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53" b="89209" l="4408" r="94215">
                        <a14:foregroundMark x1="17906" y1="41727" x2="17906" y2="41727"/>
                        <a14:foregroundMark x1="8815" y1="67626" x2="4408" y2="50360"/>
                        <a14:foregroundMark x1="89256" y1="30216" x2="90358" y2="64748"/>
                        <a14:foregroundMark x1="93939" y1="43165" x2="94215" y2="57554"/>
                        <a14:foregroundMark x1="78788" y1="47482" x2="11295" y2="43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948" y="2383498"/>
            <a:ext cx="1113167" cy="49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สี่เหลี่ยมผืนผ้า 50">
            <a:extLst>
              <a:ext uri="{FF2B5EF4-FFF2-40B4-BE49-F238E27FC236}">
                <a16:creationId xmlns:a16="http://schemas.microsoft.com/office/drawing/2014/main" id="{7E56735D-7C5D-4B53-9CF4-AF8E28F026D1}"/>
              </a:ext>
            </a:extLst>
          </p:cNvPr>
          <p:cNvSpPr/>
          <p:nvPr/>
        </p:nvSpPr>
        <p:spPr>
          <a:xfrm>
            <a:off x="2332856" y="2432503"/>
            <a:ext cx="1103259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นางสงัด  อินยาศรี</a:t>
            </a:r>
          </a:p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ครูประจำชั้น อนุบาล </a:t>
            </a:r>
            <a:r>
              <a:rPr lang="en-US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2/3</a:t>
            </a:r>
            <a:endParaRPr lang="th-TH" sz="1050" b="1" dirty="0">
              <a:ln w="18415" cmpd="sng">
                <a:noFill/>
                <a:prstDash val="solid"/>
              </a:ln>
              <a:solidFill>
                <a:sysClr val="windowText" lastClr="00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2" name="Picture 4" descr="👉👉#แจกฟรี &quot;กรอบข้อความลายไทย&quot;... - สื่อสร้างสรรค์เพื่อการศึกษา by ครูก้อย  | Facebook">
            <a:extLst>
              <a:ext uri="{FF2B5EF4-FFF2-40B4-BE49-F238E27FC236}">
                <a16:creationId xmlns:a16="http://schemas.microsoft.com/office/drawing/2014/main" id="{C6133687-7839-4BDC-9761-BCE20073A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53" b="89209" l="4408" r="94215">
                        <a14:foregroundMark x1="17906" y1="41727" x2="17906" y2="41727"/>
                        <a14:foregroundMark x1="8815" y1="67626" x2="4408" y2="50360"/>
                        <a14:foregroundMark x1="89256" y1="30216" x2="90358" y2="64748"/>
                        <a14:foregroundMark x1="93939" y1="43165" x2="94215" y2="57554"/>
                        <a14:foregroundMark x1="78788" y1="47482" x2="11295" y2="43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061" y="2378014"/>
            <a:ext cx="1191853" cy="49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สี่เหลี่ยมผืนผ้า 52">
            <a:extLst>
              <a:ext uri="{FF2B5EF4-FFF2-40B4-BE49-F238E27FC236}">
                <a16:creationId xmlns:a16="http://schemas.microsoft.com/office/drawing/2014/main" id="{FAC792BF-FBF4-4742-A7EF-B818E3A7CE87}"/>
              </a:ext>
            </a:extLst>
          </p:cNvPr>
          <p:cNvSpPr/>
          <p:nvPr/>
        </p:nvSpPr>
        <p:spPr>
          <a:xfrm>
            <a:off x="3436004" y="2419653"/>
            <a:ext cx="1103259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น.ส.อมรรัตน์  พันธ์นพ</a:t>
            </a:r>
          </a:p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ครูประจำชั้น อนุบาล </a:t>
            </a:r>
            <a:r>
              <a:rPr lang="en-US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3/1</a:t>
            </a:r>
            <a:endParaRPr lang="th-TH" sz="1050" b="1" dirty="0">
              <a:ln w="18415" cmpd="sng">
                <a:noFill/>
                <a:prstDash val="solid"/>
              </a:ln>
              <a:solidFill>
                <a:sysClr val="windowText" lastClr="00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4" name="Picture 4" descr="👉👉#แจกฟรี &quot;กรอบข้อความลายไทย&quot;... - สื่อสร้างสรรค์เพื่อการศึกษา by ครูก้อย  | Facebook">
            <a:extLst>
              <a:ext uri="{FF2B5EF4-FFF2-40B4-BE49-F238E27FC236}">
                <a16:creationId xmlns:a16="http://schemas.microsoft.com/office/drawing/2014/main" id="{064C0A86-567C-4195-BE42-8420B084B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53" b="89209" l="4408" r="94215">
                        <a14:foregroundMark x1="17906" y1="41727" x2="17906" y2="41727"/>
                        <a14:foregroundMark x1="8815" y1="67626" x2="4408" y2="50360"/>
                        <a14:foregroundMark x1="89256" y1="30216" x2="90358" y2="64748"/>
                        <a14:foregroundMark x1="93939" y1="43165" x2="94215" y2="57554"/>
                        <a14:foregroundMark x1="78788" y1="47482" x2="11295" y2="43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695" y="2375876"/>
            <a:ext cx="1169228" cy="49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สี่เหลี่ยมผืนผ้า 54">
            <a:extLst>
              <a:ext uri="{FF2B5EF4-FFF2-40B4-BE49-F238E27FC236}">
                <a16:creationId xmlns:a16="http://schemas.microsoft.com/office/drawing/2014/main" id="{4336072E-0104-473F-A7B8-9E36E01BEB3E}"/>
              </a:ext>
            </a:extLst>
          </p:cNvPr>
          <p:cNvSpPr/>
          <p:nvPr/>
        </p:nvSpPr>
        <p:spPr>
          <a:xfrm>
            <a:off x="4555104" y="2432810"/>
            <a:ext cx="1135187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นางสุพรรณี  ใยปางแก้ว</a:t>
            </a:r>
          </a:p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ครูประจำชั้น อนุบาล </a:t>
            </a:r>
            <a:r>
              <a:rPr lang="en-US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3/2</a:t>
            </a:r>
            <a:endParaRPr lang="th-TH" sz="1050" b="1" dirty="0">
              <a:ln w="18415" cmpd="sng">
                <a:noFill/>
                <a:prstDash val="solid"/>
              </a:ln>
              <a:solidFill>
                <a:sysClr val="windowText" lastClr="00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6" name="Picture 4" descr="👉👉#แจกฟรี &quot;กรอบข้อความลายไทย&quot;... - สื่อสร้างสรรค์เพื่อการศึกษา by ครูก้อย  | Facebook">
            <a:extLst>
              <a:ext uri="{FF2B5EF4-FFF2-40B4-BE49-F238E27FC236}">
                <a16:creationId xmlns:a16="http://schemas.microsoft.com/office/drawing/2014/main" id="{9B43588C-B5CC-49B2-81C6-AF68DD303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53" b="89209" l="4408" r="94215">
                        <a14:foregroundMark x1="17906" y1="41727" x2="17906" y2="41727"/>
                        <a14:foregroundMark x1="8815" y1="67626" x2="4408" y2="50360"/>
                        <a14:foregroundMark x1="89256" y1="30216" x2="90358" y2="64748"/>
                        <a14:foregroundMark x1="93939" y1="43165" x2="94215" y2="57554"/>
                        <a14:foregroundMark x1="78788" y1="47482" x2="11295" y2="43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269" y="2389244"/>
            <a:ext cx="1142048" cy="49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สี่เหลี่ยมผืนผ้า 56">
            <a:extLst>
              <a:ext uri="{FF2B5EF4-FFF2-40B4-BE49-F238E27FC236}">
                <a16:creationId xmlns:a16="http://schemas.microsoft.com/office/drawing/2014/main" id="{34C702CC-8A3F-449E-BC55-5F186EAFFA87}"/>
              </a:ext>
            </a:extLst>
          </p:cNvPr>
          <p:cNvSpPr/>
          <p:nvPr/>
        </p:nvSpPr>
        <p:spPr>
          <a:xfrm>
            <a:off x="5656699" y="2428779"/>
            <a:ext cx="1135187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นายณัฐพล  บุตรหิน</a:t>
            </a:r>
          </a:p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ครูประจำชั้น อนุบาล </a:t>
            </a:r>
            <a:r>
              <a:rPr lang="en-US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3/3</a:t>
            </a:r>
            <a:endParaRPr lang="th-TH" sz="1050" b="1" dirty="0">
              <a:ln w="18415" cmpd="sng">
                <a:noFill/>
                <a:prstDash val="solid"/>
              </a:ln>
              <a:solidFill>
                <a:sysClr val="windowText" lastClr="00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8" name="Picture 16" descr="กล่องข้อความสีเหลือง | การออกแบบปกหนังสือ, กระดาษเขียน, สมุดออร์แกไนเซอร์">
            <a:extLst>
              <a:ext uri="{FF2B5EF4-FFF2-40B4-BE49-F238E27FC236}">
                <a16:creationId xmlns:a16="http://schemas.microsoft.com/office/drawing/2014/main" id="{31740EE4-9A9D-43ED-A67C-1002CB4E0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6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591" y="2259139"/>
            <a:ext cx="5355042" cy="1872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สี่เหลี่ยมผืนผ้า 61">
            <a:extLst>
              <a:ext uri="{FF2B5EF4-FFF2-40B4-BE49-F238E27FC236}">
                <a16:creationId xmlns:a16="http://schemas.microsoft.com/office/drawing/2014/main" id="{979D5B22-DF61-4FA9-ADB2-84601FA6E4B5}"/>
              </a:ext>
            </a:extLst>
          </p:cNvPr>
          <p:cNvSpPr/>
          <p:nvPr/>
        </p:nvSpPr>
        <p:spPr>
          <a:xfrm>
            <a:off x="1177942" y="2957534"/>
            <a:ext cx="457817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2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กิจกรรมที่  17  แสงเลี้ยวเบน</a:t>
            </a:r>
          </a:p>
        </p:txBody>
      </p:sp>
      <p:sp>
        <p:nvSpPr>
          <p:cNvPr id="60" name="สี่เหลี่ยมผืนผ้า 59">
            <a:extLst>
              <a:ext uri="{FF2B5EF4-FFF2-40B4-BE49-F238E27FC236}">
                <a16:creationId xmlns:a16="http://schemas.microsoft.com/office/drawing/2014/main" id="{AFE87724-C82D-47D6-A7C5-4A0B73A220EF}"/>
              </a:ext>
            </a:extLst>
          </p:cNvPr>
          <p:cNvSpPr/>
          <p:nvPr/>
        </p:nvSpPr>
        <p:spPr>
          <a:xfrm>
            <a:off x="635997" y="3530955"/>
            <a:ext cx="6129907" cy="64073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/>
              <a:t>จุดประสงค์	1. ศึกษาเรื่องอากาศ ณ อุณหภูมิต่างๆ</a:t>
            </a:r>
          </a:p>
          <a:p>
            <a:pPr algn="ctr"/>
            <a:r>
              <a:rPr lang="th-TH" dirty="0"/>
              <a:t>		2. เด็กเกิดทักษะกระบวนการเรียนรู้ทางวิทยาศาสตร์</a:t>
            </a:r>
          </a:p>
        </p:txBody>
      </p:sp>
      <p:pic>
        <p:nvPicPr>
          <p:cNvPr id="1026" name="Picture 2" descr="เคมีวิทยาศาสตร์เด็กวิทยาศาสตร์, พื้นที่, ลูกบอล png | PNGEgg">
            <a:extLst>
              <a:ext uri="{FF2B5EF4-FFF2-40B4-BE49-F238E27FC236}">
                <a16:creationId xmlns:a16="http://schemas.microsoft.com/office/drawing/2014/main" id="{FC2A3F82-F7EE-4C63-92F9-E12BF08FB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678" b="97198" l="10000" r="90778">
                        <a14:foregroundMark x1="65444" y1="4378" x2="65444" y2="4378"/>
                        <a14:foregroundMark x1="69444" y1="22417" x2="69444" y2="22417"/>
                        <a14:foregroundMark x1="75111" y1="22067" x2="75111" y2="22067"/>
                        <a14:foregroundMark x1="90778" y1="29772" x2="90778" y2="29772"/>
                        <a14:foregroundMark x1="88667" y1="16988" x2="88667" y2="16988"/>
                        <a14:foregroundMark x1="88667" y1="29072" x2="88667" y2="29072"/>
                        <a14:foregroundMark x1="66889" y1="31699" x2="70444" y2="55692"/>
                        <a14:foregroundMark x1="70444" y1="55692" x2="72000" y2="61821"/>
                        <a14:foregroundMark x1="70222" y1="16637" x2="65889" y2="28196"/>
                        <a14:foregroundMark x1="65889" y1="28196" x2="65778" y2="28371"/>
                        <a14:foregroundMark x1="88444" y1="29422" x2="89333" y2="37653"/>
                        <a14:foregroundMark x1="67556" y1="88441" x2="74111" y2="91769"/>
                        <a14:foregroundMark x1="62667" y1="96848" x2="58444" y2="97373"/>
                        <a14:foregroundMark x1="70000" y1="3678" x2="70000" y2="36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3357" y="3012103"/>
            <a:ext cx="2021299" cy="1282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สี่เหลี่ยมผืนผ้า 63">
            <a:extLst>
              <a:ext uri="{FF2B5EF4-FFF2-40B4-BE49-F238E27FC236}">
                <a16:creationId xmlns:a16="http://schemas.microsoft.com/office/drawing/2014/main" id="{701AAEDF-F8BE-4AB2-A170-FE853F3D73AD}"/>
              </a:ext>
            </a:extLst>
          </p:cNvPr>
          <p:cNvSpPr/>
          <p:nvPr/>
        </p:nvSpPr>
        <p:spPr>
          <a:xfrm>
            <a:off x="876847" y="3513385"/>
            <a:ext cx="629804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th-TH" sz="2000" b="1" dirty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จุดประสงค์	</a:t>
            </a:r>
          </a:p>
          <a:p>
            <a:r>
              <a:rPr lang="th-TH" sz="16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1. เพื่อศึกษาการหักเหของแสง          2. เด็กเกิดทักษะกระบวนการเรียนรู้ทางวิทยาศาสตร์</a:t>
            </a:r>
          </a:p>
        </p:txBody>
      </p:sp>
      <p:sp>
        <p:nvSpPr>
          <p:cNvPr id="66" name="สี่เหลี่ยมผืนผ้า 65">
            <a:extLst>
              <a:ext uri="{FF2B5EF4-FFF2-40B4-BE49-F238E27FC236}">
                <a16:creationId xmlns:a16="http://schemas.microsoft.com/office/drawing/2014/main" id="{EEB5D8F9-4AD6-49FF-A936-C715C76C391B}"/>
              </a:ext>
            </a:extLst>
          </p:cNvPr>
          <p:cNvSpPr/>
          <p:nvPr/>
        </p:nvSpPr>
        <p:spPr>
          <a:xfrm>
            <a:off x="139292" y="4256368"/>
            <a:ext cx="2938810" cy="504753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th-TH" sz="2000" b="1" dirty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ผลที่เกิดกับเด็ก	</a:t>
            </a:r>
          </a:p>
          <a:p>
            <a:r>
              <a:rPr lang="th-TH" sz="1600" b="1" dirty="0">
                <a:ln w="1841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1. ผลที่เกิดตามวัตถุประสงค์</a:t>
            </a:r>
          </a:p>
          <a:p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1.1 เด็กได้เรียนรู้แสงสามารถเลี้ยวเบนได้  หรือที่เรียกว่า การหักเหของแสง</a:t>
            </a:r>
          </a:p>
          <a:p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1.2 เด็กเกิดทักษะกระบวนการเรียนรู้ทางวิทยาศาสตร์</a:t>
            </a:r>
          </a:p>
          <a:p>
            <a:r>
              <a:rPr lang="th-TH" sz="1600" b="1" dirty="0">
                <a:ln w="1841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2.พัฒนาการความสามารถพื้นฐานและพัฒนาการของเด็กปฐมวัย</a:t>
            </a:r>
          </a:p>
          <a:p>
            <a:r>
              <a:rPr lang="th-TH" sz="1600" b="1" dirty="0">
                <a:ln w="18415" cmpd="sng">
                  <a:noFill/>
                  <a:prstDash val="solid"/>
                </a:ln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 </a:t>
            </a:r>
            <a:r>
              <a:rPr lang="th-TH" sz="1400" b="1" dirty="0">
                <a:ln w="18415" cmpd="sng">
                  <a:noFill/>
                  <a:prstDash val="solid"/>
                </a:ln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2.1 ด้ายการเรียนรู้/ด้านภาษา/สติปัญญา</a:t>
            </a:r>
          </a:p>
          <a:p>
            <a:pPr marL="85725"/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- เด็กอธิบายถึงสิ่งที่เกิดขึ้นจากการทดลอง</a:t>
            </a:r>
          </a:p>
          <a:p>
            <a:pPr marL="85725"/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- เด็กรู้จักสังเกตหลอดดูดในแก้ว</a:t>
            </a:r>
          </a:p>
          <a:p>
            <a:pPr marL="85725"/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- เด็กรู้ว่าการหักงอของหลอดดูดในแก้วที่มีน้ำและน้ำมันมีความเร็วของแสงแตกต่างกันจึงทำให้เรามองเห็นหลอดดูดหักงอสองแห่ง</a:t>
            </a:r>
          </a:p>
          <a:p>
            <a:pPr marL="85725"/>
            <a:r>
              <a:rPr lang="th-TH" sz="1400" b="1" dirty="0">
                <a:ln w="18415" cmpd="sng">
                  <a:noFill/>
                  <a:prstDash val="solid"/>
                </a:ln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2.2 ด้านสังคม</a:t>
            </a:r>
          </a:p>
          <a:p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- เด็กสามารถทำงานเป็นกลุ่มได้</a:t>
            </a:r>
          </a:p>
          <a:p>
            <a:r>
              <a:rPr lang="th-TH" sz="1400" b="1" dirty="0">
                <a:ln w="18415" cmpd="sng">
                  <a:noFill/>
                  <a:prstDash val="solid"/>
                </a:ln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2.3 ด้านอารมณ์ – จิตใจ</a:t>
            </a:r>
          </a:p>
          <a:p>
            <a:pPr indent="85725"/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- เด็กมีความสนใจและมีความสุขในการทดลอง  การวาดภาพระบายสี</a:t>
            </a:r>
          </a:p>
          <a:p>
            <a:pPr indent="85725"/>
            <a:r>
              <a:rPr lang="th-TH" sz="1400" b="1" dirty="0">
                <a:ln w="18415" cmpd="sng">
                  <a:noFill/>
                  <a:prstDash val="solid"/>
                </a:ln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2.4 ด้านการเคลื่อนไหวร่างกาย</a:t>
            </a:r>
          </a:p>
          <a:p>
            <a:pPr indent="88900"/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- เด็กได้ใช้มือในการหยิบ จับ  อุปกรณ์</a:t>
            </a:r>
          </a:p>
          <a:p>
            <a:pPr indent="88900"/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- เด็กใช้มือในเทน้ำ  และน้ำมนพืช</a:t>
            </a:r>
          </a:p>
          <a:p>
            <a:pPr indent="88900"/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- เด็กใช้มือในการวาดภาพระบายสี</a:t>
            </a:r>
          </a:p>
        </p:txBody>
      </p:sp>
      <p:pic>
        <p:nvPicPr>
          <p:cNvPr id="73" name="รูปภาพ 72">
            <a:extLst>
              <a:ext uri="{FF2B5EF4-FFF2-40B4-BE49-F238E27FC236}">
                <a16:creationId xmlns:a16="http://schemas.microsoft.com/office/drawing/2014/main" id="{F509C238-03EA-4E1D-BB79-A16CCEE471D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619" y="9114160"/>
            <a:ext cx="673267" cy="673267"/>
          </a:xfrm>
          <a:prstGeom prst="rect">
            <a:avLst/>
          </a:prstGeom>
        </p:spPr>
      </p:pic>
      <p:sp>
        <p:nvSpPr>
          <p:cNvPr id="75" name="สี่เหลี่ยมผืนผ้า 74">
            <a:extLst>
              <a:ext uri="{FF2B5EF4-FFF2-40B4-BE49-F238E27FC236}">
                <a16:creationId xmlns:a16="http://schemas.microsoft.com/office/drawing/2014/main" id="{726A5ECC-1E63-49BF-93AC-A6B8557405DF}"/>
              </a:ext>
            </a:extLst>
          </p:cNvPr>
          <p:cNvSpPr/>
          <p:nvPr/>
        </p:nvSpPr>
        <p:spPr>
          <a:xfrm>
            <a:off x="3213177" y="9278377"/>
            <a:ext cx="2865352" cy="461665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12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โรงเรียนชุมชนสามพร้าว </a:t>
            </a:r>
          </a:p>
          <a:p>
            <a:pPr algn="r"/>
            <a:r>
              <a:rPr lang="th-TH" sz="12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๔๔๖ หมู่ที่ ๒ ตำบลสามพร้าว อำเภอเมือง จังหวัดอุดรธานี ๔๑๐๐๐ </a:t>
            </a:r>
          </a:p>
        </p:txBody>
      </p:sp>
      <p:pic>
        <p:nvPicPr>
          <p:cNvPr id="1028" name="Picture 4" descr="เคมีวิทยาศาสตร์เด็กวิทยาศาสตร์, พื้นที่, ลูกบอล png | PNGEgg">
            <a:extLst>
              <a:ext uri="{FF2B5EF4-FFF2-40B4-BE49-F238E27FC236}">
                <a16:creationId xmlns:a16="http://schemas.microsoft.com/office/drawing/2014/main" id="{BC4D21AC-D993-42A5-98B8-70B37D2917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8231" b="93170" l="4889" r="46000">
                        <a14:foregroundMark x1="46111" y1="51138" x2="46111" y2="51138"/>
                        <a14:foregroundMark x1="31556" y1="8406" x2="31556" y2="8406"/>
                        <a14:foregroundMark x1="11222" y1="51138" x2="11222" y2="51138"/>
                        <a14:foregroundMark x1="27333" y1="85114" x2="27333" y2="85114"/>
                        <a14:foregroundMark x1="33667" y1="84063" x2="33667" y2="93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812"/>
          <a:stretch/>
        </p:blipFill>
        <p:spPr bwMode="auto">
          <a:xfrm>
            <a:off x="1986963" y="8062566"/>
            <a:ext cx="1125978" cy="145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รูปภาพ 43">
            <a:extLst>
              <a:ext uri="{FF2B5EF4-FFF2-40B4-BE49-F238E27FC236}">
                <a16:creationId xmlns:a16="http://schemas.microsoft.com/office/drawing/2014/main" id="{200DAA8D-DE3D-4BF8-BA70-E628D520070D}"/>
              </a:ext>
            </a:extLst>
          </p:cNvPr>
          <p:cNvPicPr/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20673" y="4149499"/>
            <a:ext cx="1459940" cy="1709688"/>
          </a:xfrm>
          <a:prstGeom prst="rect">
            <a:avLst/>
          </a:prstGeom>
          <a:ln w="57150" cap="sq">
            <a:solidFill>
              <a:schemeClr val="accent1"/>
            </a:solidFill>
            <a:prstDash val="solid"/>
            <a:miter lim="800000"/>
          </a:ln>
          <a:effectLst/>
        </p:spPr>
      </p:pic>
      <p:pic>
        <p:nvPicPr>
          <p:cNvPr id="46" name="รูปภาพ 45">
            <a:extLst>
              <a:ext uri="{FF2B5EF4-FFF2-40B4-BE49-F238E27FC236}">
                <a16:creationId xmlns:a16="http://schemas.microsoft.com/office/drawing/2014/main" id="{C070E967-0723-4252-8E74-AF154B6B9CB7}"/>
              </a:ext>
            </a:extLst>
          </p:cNvPr>
          <p:cNvPicPr/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184" y="4282650"/>
            <a:ext cx="1742720" cy="1451663"/>
          </a:xfrm>
          <a:prstGeom prst="rect">
            <a:avLst/>
          </a:prstGeom>
          <a:ln w="57150" cap="sq">
            <a:solidFill>
              <a:schemeClr val="accent1"/>
            </a:solidFill>
            <a:prstDash val="solid"/>
            <a:miter lim="800000"/>
          </a:ln>
          <a:effectLst/>
        </p:spPr>
      </p:pic>
      <p:pic>
        <p:nvPicPr>
          <p:cNvPr id="59" name="รูปภาพ 58">
            <a:extLst>
              <a:ext uri="{FF2B5EF4-FFF2-40B4-BE49-F238E27FC236}">
                <a16:creationId xmlns:a16="http://schemas.microsoft.com/office/drawing/2014/main" id="{E3E9E336-C72B-4B8F-B2B3-FC81B6282122}"/>
              </a:ext>
            </a:extLst>
          </p:cNvPr>
          <p:cNvPicPr/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184" y="5865667"/>
            <a:ext cx="1756033" cy="1402051"/>
          </a:xfrm>
          <a:prstGeom prst="rect">
            <a:avLst/>
          </a:prstGeom>
          <a:ln w="57150" cap="sq">
            <a:solidFill>
              <a:schemeClr val="accent1"/>
            </a:solidFill>
            <a:prstDash val="solid"/>
            <a:miter lim="800000"/>
          </a:ln>
          <a:effectLst/>
        </p:spPr>
      </p:pic>
      <p:pic>
        <p:nvPicPr>
          <p:cNvPr id="61" name="รูปภาพ 60">
            <a:extLst>
              <a:ext uri="{FF2B5EF4-FFF2-40B4-BE49-F238E27FC236}">
                <a16:creationId xmlns:a16="http://schemas.microsoft.com/office/drawing/2014/main" id="{6E0F1E0E-30EA-43A0-AF4C-A26C6BFC79E6}"/>
              </a:ext>
            </a:extLst>
          </p:cNvPr>
          <p:cNvPicPr/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799" y="5867300"/>
            <a:ext cx="1709688" cy="1402051"/>
          </a:xfrm>
          <a:prstGeom prst="rect">
            <a:avLst/>
          </a:prstGeom>
          <a:ln w="57150" cap="sq">
            <a:solidFill>
              <a:schemeClr val="accent1"/>
            </a:solidFill>
            <a:prstDash val="solid"/>
            <a:miter lim="800000"/>
          </a:ln>
          <a:effectLst/>
        </p:spPr>
      </p:pic>
      <p:pic>
        <p:nvPicPr>
          <p:cNvPr id="63" name="รูปภาพ 62">
            <a:extLst>
              <a:ext uri="{FF2B5EF4-FFF2-40B4-BE49-F238E27FC236}">
                <a16:creationId xmlns:a16="http://schemas.microsoft.com/office/drawing/2014/main" id="{CE250501-B136-491B-939E-92AFC9FC33BB}"/>
              </a:ext>
            </a:extLst>
          </p:cNvPr>
          <p:cNvPicPr/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9" t="16718" r="209" b="-1183"/>
          <a:stretch/>
        </p:blipFill>
        <p:spPr>
          <a:xfrm>
            <a:off x="3518209" y="7399072"/>
            <a:ext cx="2938810" cy="1669460"/>
          </a:xfrm>
          <a:prstGeom prst="rect">
            <a:avLst/>
          </a:prstGeom>
          <a:ln w="57150" cap="sq">
            <a:solidFill>
              <a:schemeClr val="accent1"/>
            </a:solidFill>
            <a:prstDash val="solid"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36086034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สี่เหลี่ยมผืนผ้า 64">
            <a:extLst>
              <a:ext uri="{FF2B5EF4-FFF2-40B4-BE49-F238E27FC236}">
                <a16:creationId xmlns:a16="http://schemas.microsoft.com/office/drawing/2014/main" id="{1E8BAE0B-388C-494E-A334-6F7A8F927433}"/>
              </a:ext>
            </a:extLst>
          </p:cNvPr>
          <p:cNvSpPr/>
          <p:nvPr/>
        </p:nvSpPr>
        <p:spPr>
          <a:xfrm>
            <a:off x="139292" y="4241783"/>
            <a:ext cx="2938810" cy="453645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/>
              <a:t>จุดประสงค์	1. ศึกษาเรื่องอากาศ ณ อุณหภูมิต่างๆ</a:t>
            </a:r>
          </a:p>
          <a:p>
            <a:pPr algn="ctr"/>
            <a:r>
              <a:rPr lang="th-TH" dirty="0"/>
              <a:t>		2. เด็กเกิดทักษะกระบวนการเรียนรู้ทางวิทยาศาสตร์</a:t>
            </a:r>
          </a:p>
        </p:txBody>
      </p:sp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id="{C61FEB89-2935-4B2F-A260-D27E4CE98EDA}"/>
              </a:ext>
            </a:extLst>
          </p:cNvPr>
          <p:cNvSpPr/>
          <p:nvPr/>
        </p:nvSpPr>
        <p:spPr>
          <a:xfrm>
            <a:off x="0" y="-120642"/>
            <a:ext cx="6858000" cy="20065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1EEE0BEF-0B67-4785-AFB8-030DFB30C0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573" b="850"/>
          <a:stretch/>
        </p:blipFill>
        <p:spPr>
          <a:xfrm>
            <a:off x="19658" y="277014"/>
            <a:ext cx="1197318" cy="1168763"/>
          </a:xfrm>
          <a:prstGeom prst="ellipse">
            <a:avLst/>
          </a:prstGeom>
          <a:ln w="12700">
            <a:noFill/>
            <a:prstDash val="solid"/>
          </a:ln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33BD6739-F91C-4733-9192-780303C834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1" t="10601" b="8569"/>
          <a:stretch/>
        </p:blipFill>
        <p:spPr>
          <a:xfrm>
            <a:off x="1028578" y="0"/>
            <a:ext cx="5829422" cy="1722793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1547175E-FB9C-4623-93CC-41EE399836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630" y="260614"/>
            <a:ext cx="1096667" cy="1168763"/>
          </a:xfrm>
          <a:prstGeom prst="ellipse">
            <a:avLst/>
          </a:prstGeom>
        </p:spPr>
      </p:pic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7F880FFD-52E7-4AA7-93A4-11FF31092A8B}"/>
              </a:ext>
            </a:extLst>
          </p:cNvPr>
          <p:cNvSpPr/>
          <p:nvPr/>
        </p:nvSpPr>
        <p:spPr>
          <a:xfrm>
            <a:off x="2020878" y="310113"/>
            <a:ext cx="474567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400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กิจกรรมการทดลอง</a:t>
            </a:r>
          </a:p>
        </p:txBody>
      </p:sp>
      <p:sp>
        <p:nvSpPr>
          <p:cNvPr id="10" name="สี่เหลี่ยมผืนผ้า 9">
            <a:extLst>
              <a:ext uri="{FF2B5EF4-FFF2-40B4-BE49-F238E27FC236}">
                <a16:creationId xmlns:a16="http://schemas.microsoft.com/office/drawing/2014/main" id="{4FC6488C-715E-4680-A8A7-8402F29C7B18}"/>
              </a:ext>
            </a:extLst>
          </p:cNvPr>
          <p:cNvSpPr/>
          <p:nvPr/>
        </p:nvSpPr>
        <p:spPr>
          <a:xfrm>
            <a:off x="2046216" y="791840"/>
            <a:ext cx="474567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40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บ้านนักวิทยาศาสตร์น้อย</a:t>
            </a:r>
          </a:p>
        </p:txBody>
      </p:sp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87C6DC52-6558-46E5-8888-26FB781CFA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683" y="-62453"/>
            <a:ext cx="1346534" cy="490523"/>
          </a:xfrm>
          <a:prstGeom prst="rect">
            <a:avLst/>
          </a:prstGeom>
        </p:spPr>
      </p:pic>
      <p:sp>
        <p:nvSpPr>
          <p:cNvPr id="14" name="สี่เหลี่ยมผืนผ้า 13">
            <a:extLst>
              <a:ext uri="{FF2B5EF4-FFF2-40B4-BE49-F238E27FC236}">
                <a16:creationId xmlns:a16="http://schemas.microsoft.com/office/drawing/2014/main" id="{B93BBA35-2CF8-4007-BD8B-A30597756CC8}"/>
              </a:ext>
            </a:extLst>
          </p:cNvPr>
          <p:cNvSpPr/>
          <p:nvPr/>
        </p:nvSpPr>
        <p:spPr>
          <a:xfrm>
            <a:off x="2119511" y="1318062"/>
            <a:ext cx="474567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240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โรงเรียนชุมชนสามพร้าว </a:t>
            </a:r>
            <a:r>
              <a:rPr lang="th-TH" sz="2400" b="1" dirty="0" err="1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สพ</a:t>
            </a:r>
            <a:r>
              <a:rPr lang="th-TH" sz="240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ป.อุดรธานี เขต </a:t>
            </a:r>
            <a:r>
              <a:rPr lang="en-US" sz="240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1</a:t>
            </a:r>
            <a:endParaRPr lang="th-TH" sz="2400" b="1" dirty="0">
              <a:ln w="18415" cmpd="sng">
                <a:noFill/>
                <a:prstDash val="solid"/>
              </a:ln>
              <a:solidFill>
                <a:sysClr val="windowText" lastClr="00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Mali Grade 6" panose="02000506000000020004" pitchFamily="2" charset="-34"/>
              <a:cs typeface="+mj-cs"/>
            </a:endParaRPr>
          </a:p>
        </p:txBody>
      </p:sp>
      <p:sp>
        <p:nvSpPr>
          <p:cNvPr id="15" name="สี่เหลี่ยมผืนผ้า 14">
            <a:extLst>
              <a:ext uri="{FF2B5EF4-FFF2-40B4-BE49-F238E27FC236}">
                <a16:creationId xmlns:a16="http://schemas.microsoft.com/office/drawing/2014/main" id="{E71964C9-741A-41BE-A387-AFF80689FCD3}"/>
              </a:ext>
            </a:extLst>
          </p:cNvPr>
          <p:cNvSpPr/>
          <p:nvPr/>
        </p:nvSpPr>
        <p:spPr>
          <a:xfrm>
            <a:off x="0" y="1843434"/>
            <a:ext cx="6857999" cy="76906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4273DE9C-EC68-48C7-BF15-6EEF37255F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44" y="1777203"/>
            <a:ext cx="632197" cy="856192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8" name="Picture 4" descr="👉👉#แจกฟรี &quot;กรอบข้อความลายไทย&quot;... - สื่อสร้างสรรค์เพื่อการศึกษา by ครูก้อย  | Facebook">
            <a:extLst>
              <a:ext uri="{FF2B5EF4-FFF2-40B4-BE49-F238E27FC236}">
                <a16:creationId xmlns:a16="http://schemas.microsoft.com/office/drawing/2014/main" id="{D882A128-D81F-4622-ABB8-564595B6F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53" b="89209" l="4408" r="94215">
                        <a14:foregroundMark x1="17906" y1="41727" x2="17906" y2="41727"/>
                        <a14:foregroundMark x1="8815" y1="67626" x2="4408" y2="50360"/>
                        <a14:foregroundMark x1="89256" y1="30216" x2="90358" y2="64748"/>
                        <a14:foregroundMark x1="93939" y1="43165" x2="94215" y2="57554"/>
                        <a14:foregroundMark x1="78788" y1="47482" x2="11295" y2="43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3" y="2390323"/>
            <a:ext cx="1118741" cy="49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สี่เหลี่ยมผืนผ้า 25">
            <a:extLst>
              <a:ext uri="{FF2B5EF4-FFF2-40B4-BE49-F238E27FC236}">
                <a16:creationId xmlns:a16="http://schemas.microsoft.com/office/drawing/2014/main" id="{55850C5D-94BC-4DC7-93AD-C5BD39FD02D2}"/>
              </a:ext>
            </a:extLst>
          </p:cNvPr>
          <p:cNvSpPr/>
          <p:nvPr/>
        </p:nvSpPr>
        <p:spPr>
          <a:xfrm>
            <a:off x="68404" y="2432471"/>
            <a:ext cx="1135187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น.ส.สุวน</a:t>
            </a:r>
            <a:r>
              <a:rPr lang="th-TH" sz="1050" b="1" dirty="0" err="1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ันต์</a:t>
            </a:r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  ศรีรักษา</a:t>
            </a:r>
          </a:p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ครูประจำชั้น อนุบาล </a:t>
            </a:r>
            <a:r>
              <a:rPr lang="en-US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2/1</a:t>
            </a:r>
            <a:endParaRPr lang="th-TH" sz="1050" b="1" dirty="0">
              <a:ln w="18415" cmpd="sng">
                <a:noFill/>
                <a:prstDash val="solid"/>
              </a:ln>
              <a:solidFill>
                <a:sysClr val="windowText" lastClr="00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39" name="รูปภาพ 38">
            <a:extLst>
              <a:ext uri="{FF2B5EF4-FFF2-40B4-BE49-F238E27FC236}">
                <a16:creationId xmlns:a16="http://schemas.microsoft.com/office/drawing/2014/main" id="{473FA82F-CF35-4405-8637-6623C335FB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237" y="1725983"/>
            <a:ext cx="755891" cy="93980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1" name="รูปภาพ 40">
            <a:extLst>
              <a:ext uri="{FF2B5EF4-FFF2-40B4-BE49-F238E27FC236}">
                <a16:creationId xmlns:a16="http://schemas.microsoft.com/office/drawing/2014/main" id="{1837223A-F46A-4CB7-AE64-8744A819412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377" y="1747439"/>
            <a:ext cx="755890" cy="878334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3" name="รูปภาพ 42">
            <a:extLst>
              <a:ext uri="{FF2B5EF4-FFF2-40B4-BE49-F238E27FC236}">
                <a16:creationId xmlns:a16="http://schemas.microsoft.com/office/drawing/2014/main" id="{E8A98F3A-5944-4A68-85E5-025AB7FA538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216" y="1758248"/>
            <a:ext cx="660453" cy="844244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5" name="รูปภาพ 44">
            <a:extLst>
              <a:ext uri="{FF2B5EF4-FFF2-40B4-BE49-F238E27FC236}">
                <a16:creationId xmlns:a16="http://schemas.microsoft.com/office/drawing/2014/main" id="{C2F6A488-9248-48E1-9939-E0FEAD81F91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641" y="1770420"/>
            <a:ext cx="702746" cy="828019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7" name="รูปภาพ 46">
            <a:extLst>
              <a:ext uri="{FF2B5EF4-FFF2-40B4-BE49-F238E27FC236}">
                <a16:creationId xmlns:a16="http://schemas.microsoft.com/office/drawing/2014/main" id="{DC6EFBEA-879D-4E65-8A27-119E9E4FF65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667" y="1752304"/>
            <a:ext cx="692351" cy="94308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8" name="Picture 4" descr="👉👉#แจกฟรี &quot;กรอบข้อความลายไทย&quot;... - สื่อสร้างสรรค์เพื่อการศึกษา by ครูก้อย  | Facebook">
            <a:extLst>
              <a:ext uri="{FF2B5EF4-FFF2-40B4-BE49-F238E27FC236}">
                <a16:creationId xmlns:a16="http://schemas.microsoft.com/office/drawing/2014/main" id="{B9978C00-31BF-4D53-BBAE-5C610CB8D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53" b="89209" l="4408" r="94215">
                        <a14:foregroundMark x1="17906" y1="41727" x2="17906" y2="41727"/>
                        <a14:foregroundMark x1="8815" y1="67626" x2="4408" y2="50360"/>
                        <a14:foregroundMark x1="89256" y1="30216" x2="90358" y2="64748"/>
                        <a14:foregroundMark x1="93939" y1="43165" x2="94215" y2="57554"/>
                        <a14:foregroundMark x1="78788" y1="47482" x2="11295" y2="43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959" y="2383498"/>
            <a:ext cx="1219144" cy="49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สี่เหลี่ยมผืนผ้า 48">
            <a:extLst>
              <a:ext uri="{FF2B5EF4-FFF2-40B4-BE49-F238E27FC236}">
                <a16:creationId xmlns:a16="http://schemas.microsoft.com/office/drawing/2014/main" id="{C7D35A22-D4BB-494E-BAA3-B4DE0A8919EC}"/>
              </a:ext>
            </a:extLst>
          </p:cNvPr>
          <p:cNvSpPr/>
          <p:nvPr/>
        </p:nvSpPr>
        <p:spPr>
          <a:xfrm>
            <a:off x="1180886" y="2441916"/>
            <a:ext cx="1135187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น.ส.วิไลภรณ์  เบอร์ไชสงค์</a:t>
            </a:r>
          </a:p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ครูประจำชั้น อนุบาล </a:t>
            </a:r>
            <a:r>
              <a:rPr lang="en-US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2/2</a:t>
            </a:r>
            <a:endParaRPr lang="th-TH" sz="1050" b="1" dirty="0">
              <a:ln w="18415" cmpd="sng">
                <a:noFill/>
                <a:prstDash val="solid"/>
              </a:ln>
              <a:solidFill>
                <a:sysClr val="windowText" lastClr="00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0" name="Picture 4" descr="👉👉#แจกฟรี &quot;กรอบข้อความลายไทย&quot;... - สื่อสร้างสรรค์เพื่อการศึกษา by ครูก้อย  | Facebook">
            <a:extLst>
              <a:ext uri="{FF2B5EF4-FFF2-40B4-BE49-F238E27FC236}">
                <a16:creationId xmlns:a16="http://schemas.microsoft.com/office/drawing/2014/main" id="{5D66402B-36DF-4567-91FE-A482B170C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53" b="89209" l="4408" r="94215">
                        <a14:foregroundMark x1="17906" y1="41727" x2="17906" y2="41727"/>
                        <a14:foregroundMark x1="8815" y1="67626" x2="4408" y2="50360"/>
                        <a14:foregroundMark x1="89256" y1="30216" x2="90358" y2="64748"/>
                        <a14:foregroundMark x1="93939" y1="43165" x2="94215" y2="57554"/>
                        <a14:foregroundMark x1="78788" y1="47482" x2="11295" y2="43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948" y="2383498"/>
            <a:ext cx="1113167" cy="49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สี่เหลี่ยมผืนผ้า 50">
            <a:extLst>
              <a:ext uri="{FF2B5EF4-FFF2-40B4-BE49-F238E27FC236}">
                <a16:creationId xmlns:a16="http://schemas.microsoft.com/office/drawing/2014/main" id="{7E56735D-7C5D-4B53-9CF4-AF8E28F026D1}"/>
              </a:ext>
            </a:extLst>
          </p:cNvPr>
          <p:cNvSpPr/>
          <p:nvPr/>
        </p:nvSpPr>
        <p:spPr>
          <a:xfrm>
            <a:off x="2332856" y="2432503"/>
            <a:ext cx="1103259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นางสงัด  อินยาศรี</a:t>
            </a:r>
          </a:p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ครูประจำชั้น อนุบาล </a:t>
            </a:r>
            <a:r>
              <a:rPr lang="en-US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2/3</a:t>
            </a:r>
            <a:endParaRPr lang="th-TH" sz="1050" b="1" dirty="0">
              <a:ln w="18415" cmpd="sng">
                <a:noFill/>
                <a:prstDash val="solid"/>
              </a:ln>
              <a:solidFill>
                <a:sysClr val="windowText" lastClr="00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2" name="Picture 4" descr="👉👉#แจกฟรี &quot;กรอบข้อความลายไทย&quot;... - สื่อสร้างสรรค์เพื่อการศึกษา by ครูก้อย  | Facebook">
            <a:extLst>
              <a:ext uri="{FF2B5EF4-FFF2-40B4-BE49-F238E27FC236}">
                <a16:creationId xmlns:a16="http://schemas.microsoft.com/office/drawing/2014/main" id="{C6133687-7839-4BDC-9761-BCE20073A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53" b="89209" l="4408" r="94215">
                        <a14:foregroundMark x1="17906" y1="41727" x2="17906" y2="41727"/>
                        <a14:foregroundMark x1="8815" y1="67626" x2="4408" y2="50360"/>
                        <a14:foregroundMark x1="89256" y1="30216" x2="90358" y2="64748"/>
                        <a14:foregroundMark x1="93939" y1="43165" x2="94215" y2="57554"/>
                        <a14:foregroundMark x1="78788" y1="47482" x2="11295" y2="43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061" y="2378014"/>
            <a:ext cx="1191853" cy="49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สี่เหลี่ยมผืนผ้า 52">
            <a:extLst>
              <a:ext uri="{FF2B5EF4-FFF2-40B4-BE49-F238E27FC236}">
                <a16:creationId xmlns:a16="http://schemas.microsoft.com/office/drawing/2014/main" id="{FAC792BF-FBF4-4742-A7EF-B818E3A7CE87}"/>
              </a:ext>
            </a:extLst>
          </p:cNvPr>
          <p:cNvSpPr/>
          <p:nvPr/>
        </p:nvSpPr>
        <p:spPr>
          <a:xfrm>
            <a:off x="3436004" y="2419653"/>
            <a:ext cx="1103259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น.ส.อมรรัตน์  พันธ์นพ</a:t>
            </a:r>
          </a:p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ครูประจำชั้น อนุบาล </a:t>
            </a:r>
            <a:r>
              <a:rPr lang="en-US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3/1</a:t>
            </a:r>
            <a:endParaRPr lang="th-TH" sz="1050" b="1" dirty="0">
              <a:ln w="18415" cmpd="sng">
                <a:noFill/>
                <a:prstDash val="solid"/>
              </a:ln>
              <a:solidFill>
                <a:sysClr val="windowText" lastClr="00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4" name="Picture 4" descr="👉👉#แจกฟรี &quot;กรอบข้อความลายไทย&quot;... - สื่อสร้างสรรค์เพื่อการศึกษา by ครูก้อย  | Facebook">
            <a:extLst>
              <a:ext uri="{FF2B5EF4-FFF2-40B4-BE49-F238E27FC236}">
                <a16:creationId xmlns:a16="http://schemas.microsoft.com/office/drawing/2014/main" id="{064C0A86-567C-4195-BE42-8420B084B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53" b="89209" l="4408" r="94215">
                        <a14:foregroundMark x1="17906" y1="41727" x2="17906" y2="41727"/>
                        <a14:foregroundMark x1="8815" y1="67626" x2="4408" y2="50360"/>
                        <a14:foregroundMark x1="89256" y1="30216" x2="90358" y2="64748"/>
                        <a14:foregroundMark x1="93939" y1="43165" x2="94215" y2="57554"/>
                        <a14:foregroundMark x1="78788" y1="47482" x2="11295" y2="43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695" y="2375876"/>
            <a:ext cx="1169228" cy="49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สี่เหลี่ยมผืนผ้า 54">
            <a:extLst>
              <a:ext uri="{FF2B5EF4-FFF2-40B4-BE49-F238E27FC236}">
                <a16:creationId xmlns:a16="http://schemas.microsoft.com/office/drawing/2014/main" id="{4336072E-0104-473F-A7B8-9E36E01BEB3E}"/>
              </a:ext>
            </a:extLst>
          </p:cNvPr>
          <p:cNvSpPr/>
          <p:nvPr/>
        </p:nvSpPr>
        <p:spPr>
          <a:xfrm>
            <a:off x="4555104" y="2432810"/>
            <a:ext cx="1135187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นางสุพรรณี  ใยปางแก้ว</a:t>
            </a:r>
          </a:p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ครูประจำชั้น อนุบาล </a:t>
            </a:r>
            <a:r>
              <a:rPr lang="en-US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3/2</a:t>
            </a:r>
            <a:endParaRPr lang="th-TH" sz="1050" b="1" dirty="0">
              <a:ln w="18415" cmpd="sng">
                <a:noFill/>
                <a:prstDash val="solid"/>
              </a:ln>
              <a:solidFill>
                <a:sysClr val="windowText" lastClr="00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6" name="Picture 4" descr="👉👉#แจกฟรี &quot;กรอบข้อความลายไทย&quot;... - สื่อสร้างสรรค์เพื่อการศึกษา by ครูก้อย  | Facebook">
            <a:extLst>
              <a:ext uri="{FF2B5EF4-FFF2-40B4-BE49-F238E27FC236}">
                <a16:creationId xmlns:a16="http://schemas.microsoft.com/office/drawing/2014/main" id="{9B43588C-B5CC-49B2-81C6-AF68DD303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53" b="89209" l="4408" r="94215">
                        <a14:foregroundMark x1="17906" y1="41727" x2="17906" y2="41727"/>
                        <a14:foregroundMark x1="8815" y1="67626" x2="4408" y2="50360"/>
                        <a14:foregroundMark x1="89256" y1="30216" x2="90358" y2="64748"/>
                        <a14:foregroundMark x1="93939" y1="43165" x2="94215" y2="57554"/>
                        <a14:foregroundMark x1="78788" y1="47482" x2="11295" y2="43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269" y="2389244"/>
            <a:ext cx="1142048" cy="49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สี่เหลี่ยมผืนผ้า 56">
            <a:extLst>
              <a:ext uri="{FF2B5EF4-FFF2-40B4-BE49-F238E27FC236}">
                <a16:creationId xmlns:a16="http://schemas.microsoft.com/office/drawing/2014/main" id="{34C702CC-8A3F-449E-BC55-5F186EAFFA87}"/>
              </a:ext>
            </a:extLst>
          </p:cNvPr>
          <p:cNvSpPr/>
          <p:nvPr/>
        </p:nvSpPr>
        <p:spPr>
          <a:xfrm>
            <a:off x="5656699" y="2428779"/>
            <a:ext cx="1135187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นายณัฐพล  บุตรหิน</a:t>
            </a:r>
          </a:p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ครูประจำชั้น อนุบาล </a:t>
            </a:r>
            <a:r>
              <a:rPr lang="en-US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3/3</a:t>
            </a:r>
            <a:endParaRPr lang="th-TH" sz="1050" b="1" dirty="0">
              <a:ln w="18415" cmpd="sng">
                <a:noFill/>
                <a:prstDash val="solid"/>
              </a:ln>
              <a:solidFill>
                <a:sysClr val="windowText" lastClr="00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8" name="Picture 16" descr="กล่องข้อความสีเหลือง | การออกแบบปกหนังสือ, กระดาษเขียน, สมุดออร์แกไนเซอร์">
            <a:extLst>
              <a:ext uri="{FF2B5EF4-FFF2-40B4-BE49-F238E27FC236}">
                <a16:creationId xmlns:a16="http://schemas.microsoft.com/office/drawing/2014/main" id="{31740EE4-9A9D-43ED-A67C-1002CB4E0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6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591" y="2259139"/>
            <a:ext cx="5355042" cy="1872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สี่เหลี่ยมผืนผ้า 61">
            <a:extLst>
              <a:ext uri="{FF2B5EF4-FFF2-40B4-BE49-F238E27FC236}">
                <a16:creationId xmlns:a16="http://schemas.microsoft.com/office/drawing/2014/main" id="{979D5B22-DF61-4FA9-ADB2-84601FA6E4B5}"/>
              </a:ext>
            </a:extLst>
          </p:cNvPr>
          <p:cNvSpPr/>
          <p:nvPr/>
        </p:nvSpPr>
        <p:spPr>
          <a:xfrm>
            <a:off x="1177942" y="2957534"/>
            <a:ext cx="457817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2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กิจกรรมที่  18  หมุดลอยน้ำ</a:t>
            </a:r>
          </a:p>
        </p:txBody>
      </p:sp>
      <p:sp>
        <p:nvSpPr>
          <p:cNvPr id="60" name="สี่เหลี่ยมผืนผ้า 59">
            <a:extLst>
              <a:ext uri="{FF2B5EF4-FFF2-40B4-BE49-F238E27FC236}">
                <a16:creationId xmlns:a16="http://schemas.microsoft.com/office/drawing/2014/main" id="{AFE87724-C82D-47D6-A7C5-4A0B73A220EF}"/>
              </a:ext>
            </a:extLst>
          </p:cNvPr>
          <p:cNvSpPr/>
          <p:nvPr/>
        </p:nvSpPr>
        <p:spPr>
          <a:xfrm>
            <a:off x="635997" y="3530955"/>
            <a:ext cx="6129907" cy="64073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/>
              <a:t>จุดประสงค์	1. ศึกษาเรื่องอากาศ ณ อุณหภูมิต่างๆ</a:t>
            </a:r>
          </a:p>
          <a:p>
            <a:pPr algn="ctr"/>
            <a:r>
              <a:rPr lang="th-TH" dirty="0"/>
              <a:t>		2. เด็กเกิดทักษะกระบวนการเรียนรู้ทางวิทยาศาสตร์</a:t>
            </a:r>
          </a:p>
        </p:txBody>
      </p:sp>
      <p:pic>
        <p:nvPicPr>
          <p:cNvPr id="1026" name="Picture 2" descr="เคมีวิทยาศาสตร์เด็กวิทยาศาสตร์, พื้นที่, ลูกบอล png | PNGEgg">
            <a:extLst>
              <a:ext uri="{FF2B5EF4-FFF2-40B4-BE49-F238E27FC236}">
                <a16:creationId xmlns:a16="http://schemas.microsoft.com/office/drawing/2014/main" id="{FC2A3F82-F7EE-4C63-92F9-E12BF08FB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678" b="97198" l="10000" r="90778">
                        <a14:foregroundMark x1="65444" y1="4378" x2="65444" y2="4378"/>
                        <a14:foregroundMark x1="69444" y1="22417" x2="69444" y2="22417"/>
                        <a14:foregroundMark x1="75111" y1="22067" x2="75111" y2="22067"/>
                        <a14:foregroundMark x1="90778" y1="29772" x2="90778" y2="29772"/>
                        <a14:foregroundMark x1="88667" y1="16988" x2="88667" y2="16988"/>
                        <a14:foregroundMark x1="88667" y1="29072" x2="88667" y2="29072"/>
                        <a14:foregroundMark x1="66889" y1="31699" x2="70444" y2="55692"/>
                        <a14:foregroundMark x1="70444" y1="55692" x2="72000" y2="61821"/>
                        <a14:foregroundMark x1="70222" y1="16637" x2="65889" y2="28196"/>
                        <a14:foregroundMark x1="65889" y1="28196" x2="65778" y2="28371"/>
                        <a14:foregroundMark x1="88444" y1="29422" x2="89333" y2="37653"/>
                        <a14:foregroundMark x1="67556" y1="88441" x2="74111" y2="91769"/>
                        <a14:foregroundMark x1="62667" y1="96848" x2="58444" y2="97373"/>
                        <a14:foregroundMark x1="70000" y1="3678" x2="70000" y2="36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3357" y="3012103"/>
            <a:ext cx="2021299" cy="1282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สี่เหลี่ยมผืนผ้า 63">
            <a:extLst>
              <a:ext uri="{FF2B5EF4-FFF2-40B4-BE49-F238E27FC236}">
                <a16:creationId xmlns:a16="http://schemas.microsoft.com/office/drawing/2014/main" id="{701AAEDF-F8BE-4AB2-A170-FE853F3D73AD}"/>
              </a:ext>
            </a:extLst>
          </p:cNvPr>
          <p:cNvSpPr/>
          <p:nvPr/>
        </p:nvSpPr>
        <p:spPr>
          <a:xfrm>
            <a:off x="876847" y="3513385"/>
            <a:ext cx="629804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th-TH" sz="2000" b="1" dirty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จุดประสงค์	</a:t>
            </a:r>
          </a:p>
          <a:p>
            <a:r>
              <a:rPr lang="th-TH" sz="16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1. เพื่อศึกษาเรื่องแรงตึงผิว          2. เด็กเกิดทักษะกระบวนการเรียนรู้ทางวิทยาศาสตร์</a:t>
            </a:r>
          </a:p>
        </p:txBody>
      </p:sp>
      <p:sp>
        <p:nvSpPr>
          <p:cNvPr id="66" name="สี่เหลี่ยมผืนผ้า 65">
            <a:extLst>
              <a:ext uri="{FF2B5EF4-FFF2-40B4-BE49-F238E27FC236}">
                <a16:creationId xmlns:a16="http://schemas.microsoft.com/office/drawing/2014/main" id="{EEB5D8F9-4AD6-49FF-A936-C715C76C391B}"/>
              </a:ext>
            </a:extLst>
          </p:cNvPr>
          <p:cNvSpPr/>
          <p:nvPr/>
        </p:nvSpPr>
        <p:spPr>
          <a:xfrm>
            <a:off x="139292" y="4256368"/>
            <a:ext cx="2938810" cy="418576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th-TH" sz="2000" b="1" dirty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ผลที่เกิดกับเด็ก	</a:t>
            </a:r>
          </a:p>
          <a:p>
            <a:r>
              <a:rPr lang="th-TH" sz="1600" b="1" dirty="0">
                <a:ln w="1841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1. ผลที่เกิดตามวัตถุประสงค์</a:t>
            </a:r>
          </a:p>
          <a:p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1.1  เด็กมีความรู้ความเข้าใจ เรื่องแรงตึงผิวมากขึ้น</a:t>
            </a:r>
          </a:p>
          <a:p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1.2 เด็กเกิดทักษะกระบวนการเรียนรู้ทางวิทยาศาสตร์</a:t>
            </a:r>
          </a:p>
          <a:p>
            <a:r>
              <a:rPr lang="th-TH" sz="1600" b="1" dirty="0">
                <a:ln w="1841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2.พัฒนาการความสามารถพื้นฐานและพัฒนาการของเด็กปฐมวัย</a:t>
            </a:r>
          </a:p>
          <a:p>
            <a:r>
              <a:rPr lang="th-TH" sz="1600" b="1" dirty="0">
                <a:ln w="18415" cmpd="sng">
                  <a:noFill/>
                  <a:prstDash val="solid"/>
                </a:ln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 </a:t>
            </a:r>
            <a:r>
              <a:rPr lang="th-TH" sz="1400" b="1" dirty="0">
                <a:ln w="18415" cmpd="sng">
                  <a:noFill/>
                  <a:prstDash val="solid"/>
                </a:ln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2.1 ด้ายการเรียนรู้/ด้านภาษา/สติปัญญา</a:t>
            </a:r>
          </a:p>
          <a:p>
            <a:pPr marL="85725"/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- เด็กสามารถบอก/เล่า วิธีการหาคำตอบของตนเองได้ </a:t>
            </a:r>
          </a:p>
          <a:p>
            <a:pPr marL="85725"/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- เด็กได้เรียนรู้เรื่องแรงตึงผิว</a:t>
            </a:r>
          </a:p>
          <a:p>
            <a:pPr marL="85725"/>
            <a:r>
              <a:rPr lang="th-TH" sz="1400" b="1" dirty="0">
                <a:ln w="18415" cmpd="sng">
                  <a:noFill/>
                  <a:prstDash val="solid"/>
                </a:ln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2.2 ด้านสังคม</a:t>
            </a:r>
          </a:p>
          <a:p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- เด็กรู้จักการรอคอยและปฏิบัติตามข้อตกลงได้</a:t>
            </a:r>
          </a:p>
          <a:p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- เด็กรู้จักการช่วยเหลือ แบ่งปันซึ่งกันและกัน</a:t>
            </a:r>
          </a:p>
          <a:p>
            <a:r>
              <a:rPr lang="th-TH" sz="1400" b="1" dirty="0">
                <a:ln w="18415" cmpd="sng">
                  <a:noFill/>
                  <a:prstDash val="solid"/>
                </a:ln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2.3 ด้านอารมณ์ – จิตใจ</a:t>
            </a:r>
          </a:p>
          <a:p>
            <a:pPr indent="85725"/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- เด็กมีความสนใจและมีสมาธิในการทดลอง</a:t>
            </a:r>
          </a:p>
          <a:p>
            <a:pPr indent="85725"/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- เด็กยอมรับในความสามารถของเพื่อน</a:t>
            </a:r>
          </a:p>
          <a:p>
            <a:pPr indent="85725"/>
            <a:r>
              <a:rPr lang="th-TH" sz="1400" b="1" dirty="0">
                <a:ln w="18415" cmpd="sng">
                  <a:noFill/>
                  <a:prstDash val="solid"/>
                </a:ln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2.4 ด้านการเคลื่อนไหวร่างกาย</a:t>
            </a:r>
          </a:p>
          <a:p>
            <a:pPr indent="88900"/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- เด็กสามารถใช้นิ้วมือในการวางหมุดและลวดเสียบกระดาษให้ลอยน้ำได้</a:t>
            </a:r>
          </a:p>
        </p:txBody>
      </p:sp>
      <p:pic>
        <p:nvPicPr>
          <p:cNvPr id="73" name="รูปภาพ 72">
            <a:extLst>
              <a:ext uri="{FF2B5EF4-FFF2-40B4-BE49-F238E27FC236}">
                <a16:creationId xmlns:a16="http://schemas.microsoft.com/office/drawing/2014/main" id="{F509C238-03EA-4E1D-BB79-A16CCEE471D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619" y="9114160"/>
            <a:ext cx="673267" cy="673267"/>
          </a:xfrm>
          <a:prstGeom prst="rect">
            <a:avLst/>
          </a:prstGeom>
        </p:spPr>
      </p:pic>
      <p:sp>
        <p:nvSpPr>
          <p:cNvPr id="75" name="สี่เหลี่ยมผืนผ้า 74">
            <a:extLst>
              <a:ext uri="{FF2B5EF4-FFF2-40B4-BE49-F238E27FC236}">
                <a16:creationId xmlns:a16="http://schemas.microsoft.com/office/drawing/2014/main" id="{726A5ECC-1E63-49BF-93AC-A6B8557405DF}"/>
              </a:ext>
            </a:extLst>
          </p:cNvPr>
          <p:cNvSpPr/>
          <p:nvPr/>
        </p:nvSpPr>
        <p:spPr>
          <a:xfrm>
            <a:off x="3213177" y="9278377"/>
            <a:ext cx="2865352" cy="461665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12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โรงเรียนชุมชนสามพร้าว </a:t>
            </a:r>
          </a:p>
          <a:p>
            <a:pPr algn="r"/>
            <a:r>
              <a:rPr lang="th-TH" sz="12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๔๔๖ หมู่ที่ ๒ ตำบลสามพร้าว อำเภอเมือง จังหวัดอุดรธานี ๔๑๐๐๐ </a:t>
            </a:r>
          </a:p>
        </p:txBody>
      </p:sp>
      <p:pic>
        <p:nvPicPr>
          <p:cNvPr id="67" name="รูปภาพ 66">
            <a:extLst>
              <a:ext uri="{FF2B5EF4-FFF2-40B4-BE49-F238E27FC236}">
                <a16:creationId xmlns:a16="http://schemas.microsoft.com/office/drawing/2014/main" id="{B1E98710-C423-4C0F-86FD-5FD0C5C0C803}"/>
              </a:ext>
            </a:extLst>
          </p:cNvPr>
          <p:cNvPicPr/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416603" y="4217848"/>
            <a:ext cx="1218528" cy="1687230"/>
          </a:xfrm>
          <a:prstGeom prst="rect">
            <a:avLst/>
          </a:prstGeom>
          <a:ln w="762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8" name="รูปภาพ 67">
            <a:extLst>
              <a:ext uri="{FF2B5EF4-FFF2-40B4-BE49-F238E27FC236}">
                <a16:creationId xmlns:a16="http://schemas.microsoft.com/office/drawing/2014/main" id="{8AA1668C-A0A8-4C7A-8259-2AC6200F3167}"/>
              </a:ext>
            </a:extLst>
          </p:cNvPr>
          <p:cNvPicPr/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252" y="5879919"/>
            <a:ext cx="1687230" cy="1353509"/>
          </a:xfrm>
          <a:prstGeom prst="rect">
            <a:avLst/>
          </a:prstGeom>
          <a:ln w="762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9" name="รูปภาพ 68">
            <a:extLst>
              <a:ext uri="{FF2B5EF4-FFF2-40B4-BE49-F238E27FC236}">
                <a16:creationId xmlns:a16="http://schemas.microsoft.com/office/drawing/2014/main" id="{E61C23A9-605B-42B1-ACE7-A28BCE647A0A}"/>
              </a:ext>
            </a:extLst>
          </p:cNvPr>
          <p:cNvPicPr/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371" y="4452197"/>
            <a:ext cx="1634589" cy="1218530"/>
          </a:xfrm>
          <a:prstGeom prst="rect">
            <a:avLst/>
          </a:prstGeom>
          <a:ln w="762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0" name="รูปภาพ 69">
            <a:extLst>
              <a:ext uri="{FF2B5EF4-FFF2-40B4-BE49-F238E27FC236}">
                <a16:creationId xmlns:a16="http://schemas.microsoft.com/office/drawing/2014/main" id="{8CD2223D-8036-4532-AC8B-2AE6A7F6E325}"/>
              </a:ext>
            </a:extLst>
          </p:cNvPr>
          <p:cNvPicPr/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324" y="5891649"/>
            <a:ext cx="1698580" cy="1353509"/>
          </a:xfrm>
          <a:prstGeom prst="rect">
            <a:avLst/>
          </a:prstGeom>
          <a:ln w="762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1" name="รูปภาพ 70">
            <a:extLst>
              <a:ext uri="{FF2B5EF4-FFF2-40B4-BE49-F238E27FC236}">
                <a16:creationId xmlns:a16="http://schemas.microsoft.com/office/drawing/2014/main" id="{C221B13C-D329-4799-8B8B-6C980818F364}"/>
              </a:ext>
            </a:extLst>
          </p:cNvPr>
          <p:cNvPicPr/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00" y="7441119"/>
            <a:ext cx="2032000" cy="1524000"/>
          </a:xfrm>
          <a:prstGeom prst="rect">
            <a:avLst/>
          </a:prstGeom>
          <a:ln w="762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 descr="เคมีวิทยาศาสตร์เด็กวิทยาศาสตร์, พื้นที่, ลูกบอล png | PNGEgg">
            <a:extLst>
              <a:ext uri="{FF2B5EF4-FFF2-40B4-BE49-F238E27FC236}">
                <a16:creationId xmlns:a16="http://schemas.microsoft.com/office/drawing/2014/main" id="{BC4D21AC-D993-42A5-98B8-70B37D2917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8231" b="93170" l="4889" r="46000">
                        <a14:foregroundMark x1="46111" y1="51138" x2="46111" y2="51138"/>
                        <a14:foregroundMark x1="31556" y1="8406" x2="31556" y2="8406"/>
                        <a14:foregroundMark x1="11222" y1="51138" x2="11222" y2="51138"/>
                        <a14:foregroundMark x1="27333" y1="85114" x2="27333" y2="85114"/>
                        <a14:foregroundMark x1="33667" y1="84063" x2="33667" y2="93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812"/>
          <a:stretch/>
        </p:blipFill>
        <p:spPr bwMode="auto">
          <a:xfrm>
            <a:off x="2303021" y="7059796"/>
            <a:ext cx="1125978" cy="145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69497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สี่เหลี่ยมผืนผ้า 64">
            <a:extLst>
              <a:ext uri="{FF2B5EF4-FFF2-40B4-BE49-F238E27FC236}">
                <a16:creationId xmlns:a16="http://schemas.microsoft.com/office/drawing/2014/main" id="{1E8BAE0B-388C-494E-A334-6F7A8F927433}"/>
              </a:ext>
            </a:extLst>
          </p:cNvPr>
          <p:cNvSpPr/>
          <p:nvPr/>
        </p:nvSpPr>
        <p:spPr>
          <a:xfrm>
            <a:off x="139292" y="4241783"/>
            <a:ext cx="2938810" cy="453645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/>
              <a:t>จุดประสงค์	1. ศึกษาเรื่องอากาศ ณ อุณหภูมิต่างๆ</a:t>
            </a:r>
          </a:p>
          <a:p>
            <a:pPr algn="ctr"/>
            <a:r>
              <a:rPr lang="th-TH" dirty="0"/>
              <a:t>		2. เด็กเกิดทักษะกระบวนการเรียนรู้ทางวิทยาศาสตร์</a:t>
            </a:r>
          </a:p>
        </p:txBody>
      </p:sp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id="{C61FEB89-2935-4B2F-A260-D27E4CE98EDA}"/>
              </a:ext>
            </a:extLst>
          </p:cNvPr>
          <p:cNvSpPr/>
          <p:nvPr/>
        </p:nvSpPr>
        <p:spPr>
          <a:xfrm>
            <a:off x="0" y="-120642"/>
            <a:ext cx="6858000" cy="20065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1EEE0BEF-0B67-4785-AFB8-030DFB30C0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573" b="850"/>
          <a:stretch/>
        </p:blipFill>
        <p:spPr>
          <a:xfrm>
            <a:off x="19658" y="277014"/>
            <a:ext cx="1197318" cy="1168763"/>
          </a:xfrm>
          <a:prstGeom prst="ellipse">
            <a:avLst/>
          </a:prstGeom>
          <a:ln w="12700">
            <a:noFill/>
            <a:prstDash val="solid"/>
          </a:ln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33BD6739-F91C-4733-9192-780303C834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1" t="10601" b="8569"/>
          <a:stretch/>
        </p:blipFill>
        <p:spPr>
          <a:xfrm>
            <a:off x="1028578" y="0"/>
            <a:ext cx="5829422" cy="1722793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1547175E-FB9C-4623-93CC-41EE399836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630" y="260614"/>
            <a:ext cx="1096667" cy="1168763"/>
          </a:xfrm>
          <a:prstGeom prst="ellipse">
            <a:avLst/>
          </a:prstGeom>
        </p:spPr>
      </p:pic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7F880FFD-52E7-4AA7-93A4-11FF31092A8B}"/>
              </a:ext>
            </a:extLst>
          </p:cNvPr>
          <p:cNvSpPr/>
          <p:nvPr/>
        </p:nvSpPr>
        <p:spPr>
          <a:xfrm>
            <a:off x="2020878" y="310113"/>
            <a:ext cx="474567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400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กิจกรรมการทดลอง</a:t>
            </a:r>
          </a:p>
        </p:txBody>
      </p:sp>
      <p:sp>
        <p:nvSpPr>
          <p:cNvPr id="10" name="สี่เหลี่ยมผืนผ้า 9">
            <a:extLst>
              <a:ext uri="{FF2B5EF4-FFF2-40B4-BE49-F238E27FC236}">
                <a16:creationId xmlns:a16="http://schemas.microsoft.com/office/drawing/2014/main" id="{4FC6488C-715E-4680-A8A7-8402F29C7B18}"/>
              </a:ext>
            </a:extLst>
          </p:cNvPr>
          <p:cNvSpPr/>
          <p:nvPr/>
        </p:nvSpPr>
        <p:spPr>
          <a:xfrm>
            <a:off x="2046216" y="791840"/>
            <a:ext cx="474567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40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บ้านนักวิทยาศาสตร์น้อย</a:t>
            </a:r>
          </a:p>
        </p:txBody>
      </p:sp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87C6DC52-6558-46E5-8888-26FB781CFA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683" y="-62453"/>
            <a:ext cx="1346534" cy="490523"/>
          </a:xfrm>
          <a:prstGeom prst="rect">
            <a:avLst/>
          </a:prstGeom>
        </p:spPr>
      </p:pic>
      <p:sp>
        <p:nvSpPr>
          <p:cNvPr id="14" name="สี่เหลี่ยมผืนผ้า 13">
            <a:extLst>
              <a:ext uri="{FF2B5EF4-FFF2-40B4-BE49-F238E27FC236}">
                <a16:creationId xmlns:a16="http://schemas.microsoft.com/office/drawing/2014/main" id="{B93BBA35-2CF8-4007-BD8B-A30597756CC8}"/>
              </a:ext>
            </a:extLst>
          </p:cNvPr>
          <p:cNvSpPr/>
          <p:nvPr/>
        </p:nvSpPr>
        <p:spPr>
          <a:xfrm>
            <a:off x="2119511" y="1318062"/>
            <a:ext cx="474567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240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โรงเรียนชุมชนสามพร้าว </a:t>
            </a:r>
            <a:r>
              <a:rPr lang="th-TH" sz="2400" b="1" dirty="0" err="1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สพ</a:t>
            </a:r>
            <a:r>
              <a:rPr lang="th-TH" sz="240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ป.อุดรธานี เขต </a:t>
            </a:r>
            <a:r>
              <a:rPr lang="en-US" sz="240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1</a:t>
            </a:r>
            <a:endParaRPr lang="th-TH" sz="2400" b="1" dirty="0">
              <a:ln w="18415" cmpd="sng">
                <a:noFill/>
                <a:prstDash val="solid"/>
              </a:ln>
              <a:solidFill>
                <a:sysClr val="windowText" lastClr="00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Mali Grade 6" panose="02000506000000020004" pitchFamily="2" charset="-34"/>
              <a:cs typeface="+mj-cs"/>
            </a:endParaRPr>
          </a:p>
        </p:txBody>
      </p:sp>
      <p:sp>
        <p:nvSpPr>
          <p:cNvPr id="15" name="สี่เหลี่ยมผืนผ้า 14">
            <a:extLst>
              <a:ext uri="{FF2B5EF4-FFF2-40B4-BE49-F238E27FC236}">
                <a16:creationId xmlns:a16="http://schemas.microsoft.com/office/drawing/2014/main" id="{E71964C9-741A-41BE-A387-AFF80689FCD3}"/>
              </a:ext>
            </a:extLst>
          </p:cNvPr>
          <p:cNvSpPr/>
          <p:nvPr/>
        </p:nvSpPr>
        <p:spPr>
          <a:xfrm>
            <a:off x="0" y="1843434"/>
            <a:ext cx="6857999" cy="76906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4273DE9C-EC68-48C7-BF15-6EEF37255F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44" y="1777203"/>
            <a:ext cx="632197" cy="856192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8" name="Picture 4" descr="👉👉#แจกฟรี &quot;กรอบข้อความลายไทย&quot;... - สื่อสร้างสรรค์เพื่อการศึกษา by ครูก้อย  | Facebook">
            <a:extLst>
              <a:ext uri="{FF2B5EF4-FFF2-40B4-BE49-F238E27FC236}">
                <a16:creationId xmlns:a16="http://schemas.microsoft.com/office/drawing/2014/main" id="{D882A128-D81F-4622-ABB8-564595B6F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53" b="89209" l="4408" r="94215">
                        <a14:foregroundMark x1="17906" y1="41727" x2="17906" y2="41727"/>
                        <a14:foregroundMark x1="8815" y1="67626" x2="4408" y2="50360"/>
                        <a14:foregroundMark x1="89256" y1="30216" x2="90358" y2="64748"/>
                        <a14:foregroundMark x1="93939" y1="43165" x2="94215" y2="57554"/>
                        <a14:foregroundMark x1="78788" y1="47482" x2="11295" y2="43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3" y="2390323"/>
            <a:ext cx="1118741" cy="49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สี่เหลี่ยมผืนผ้า 25">
            <a:extLst>
              <a:ext uri="{FF2B5EF4-FFF2-40B4-BE49-F238E27FC236}">
                <a16:creationId xmlns:a16="http://schemas.microsoft.com/office/drawing/2014/main" id="{55850C5D-94BC-4DC7-93AD-C5BD39FD02D2}"/>
              </a:ext>
            </a:extLst>
          </p:cNvPr>
          <p:cNvSpPr/>
          <p:nvPr/>
        </p:nvSpPr>
        <p:spPr>
          <a:xfrm>
            <a:off x="68404" y="2432471"/>
            <a:ext cx="1135187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น.ส.สุวน</a:t>
            </a:r>
            <a:r>
              <a:rPr lang="th-TH" sz="1050" b="1" dirty="0" err="1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ันต์</a:t>
            </a:r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  ศรีรักษา</a:t>
            </a:r>
          </a:p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ครูประจำชั้น อนุบาล </a:t>
            </a:r>
            <a:r>
              <a:rPr lang="en-US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2/1</a:t>
            </a:r>
            <a:endParaRPr lang="th-TH" sz="1050" b="1" dirty="0">
              <a:ln w="18415" cmpd="sng">
                <a:noFill/>
                <a:prstDash val="solid"/>
              </a:ln>
              <a:solidFill>
                <a:sysClr val="windowText" lastClr="00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39" name="รูปภาพ 38">
            <a:extLst>
              <a:ext uri="{FF2B5EF4-FFF2-40B4-BE49-F238E27FC236}">
                <a16:creationId xmlns:a16="http://schemas.microsoft.com/office/drawing/2014/main" id="{473FA82F-CF35-4405-8637-6623C335FB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237" y="1725983"/>
            <a:ext cx="755891" cy="93980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1" name="รูปภาพ 40">
            <a:extLst>
              <a:ext uri="{FF2B5EF4-FFF2-40B4-BE49-F238E27FC236}">
                <a16:creationId xmlns:a16="http://schemas.microsoft.com/office/drawing/2014/main" id="{1837223A-F46A-4CB7-AE64-8744A819412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377" y="1747439"/>
            <a:ext cx="755890" cy="878334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3" name="รูปภาพ 42">
            <a:extLst>
              <a:ext uri="{FF2B5EF4-FFF2-40B4-BE49-F238E27FC236}">
                <a16:creationId xmlns:a16="http://schemas.microsoft.com/office/drawing/2014/main" id="{E8A98F3A-5944-4A68-85E5-025AB7FA538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216" y="1758248"/>
            <a:ext cx="660453" cy="844244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5" name="รูปภาพ 44">
            <a:extLst>
              <a:ext uri="{FF2B5EF4-FFF2-40B4-BE49-F238E27FC236}">
                <a16:creationId xmlns:a16="http://schemas.microsoft.com/office/drawing/2014/main" id="{C2F6A488-9248-48E1-9939-E0FEAD81F91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641" y="1770420"/>
            <a:ext cx="702746" cy="828019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7" name="รูปภาพ 46">
            <a:extLst>
              <a:ext uri="{FF2B5EF4-FFF2-40B4-BE49-F238E27FC236}">
                <a16:creationId xmlns:a16="http://schemas.microsoft.com/office/drawing/2014/main" id="{DC6EFBEA-879D-4E65-8A27-119E9E4FF65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667" y="1752304"/>
            <a:ext cx="692351" cy="94308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8" name="Picture 4" descr="👉👉#แจกฟรี &quot;กรอบข้อความลายไทย&quot;... - สื่อสร้างสรรค์เพื่อการศึกษา by ครูก้อย  | Facebook">
            <a:extLst>
              <a:ext uri="{FF2B5EF4-FFF2-40B4-BE49-F238E27FC236}">
                <a16:creationId xmlns:a16="http://schemas.microsoft.com/office/drawing/2014/main" id="{B9978C00-31BF-4D53-BBAE-5C610CB8D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53" b="89209" l="4408" r="94215">
                        <a14:foregroundMark x1="17906" y1="41727" x2="17906" y2="41727"/>
                        <a14:foregroundMark x1="8815" y1="67626" x2="4408" y2="50360"/>
                        <a14:foregroundMark x1="89256" y1="30216" x2="90358" y2="64748"/>
                        <a14:foregroundMark x1="93939" y1="43165" x2="94215" y2="57554"/>
                        <a14:foregroundMark x1="78788" y1="47482" x2="11295" y2="43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959" y="2383498"/>
            <a:ext cx="1219144" cy="49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สี่เหลี่ยมผืนผ้า 48">
            <a:extLst>
              <a:ext uri="{FF2B5EF4-FFF2-40B4-BE49-F238E27FC236}">
                <a16:creationId xmlns:a16="http://schemas.microsoft.com/office/drawing/2014/main" id="{C7D35A22-D4BB-494E-BAA3-B4DE0A8919EC}"/>
              </a:ext>
            </a:extLst>
          </p:cNvPr>
          <p:cNvSpPr/>
          <p:nvPr/>
        </p:nvSpPr>
        <p:spPr>
          <a:xfrm>
            <a:off x="1180886" y="2441916"/>
            <a:ext cx="1135187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น.ส.วิไลภรณ์  เบอร์ไชสงค์</a:t>
            </a:r>
          </a:p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ครูประจำชั้น อนุบาล </a:t>
            </a:r>
            <a:r>
              <a:rPr lang="en-US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2/2</a:t>
            </a:r>
            <a:endParaRPr lang="th-TH" sz="1050" b="1" dirty="0">
              <a:ln w="18415" cmpd="sng">
                <a:noFill/>
                <a:prstDash val="solid"/>
              </a:ln>
              <a:solidFill>
                <a:sysClr val="windowText" lastClr="00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0" name="Picture 4" descr="👉👉#แจกฟรี &quot;กรอบข้อความลายไทย&quot;... - สื่อสร้างสรรค์เพื่อการศึกษา by ครูก้อย  | Facebook">
            <a:extLst>
              <a:ext uri="{FF2B5EF4-FFF2-40B4-BE49-F238E27FC236}">
                <a16:creationId xmlns:a16="http://schemas.microsoft.com/office/drawing/2014/main" id="{5D66402B-36DF-4567-91FE-A482B170C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53" b="89209" l="4408" r="94215">
                        <a14:foregroundMark x1="17906" y1="41727" x2="17906" y2="41727"/>
                        <a14:foregroundMark x1="8815" y1="67626" x2="4408" y2="50360"/>
                        <a14:foregroundMark x1="89256" y1="30216" x2="90358" y2="64748"/>
                        <a14:foregroundMark x1="93939" y1="43165" x2="94215" y2="57554"/>
                        <a14:foregroundMark x1="78788" y1="47482" x2="11295" y2="43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948" y="2383498"/>
            <a:ext cx="1113167" cy="49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สี่เหลี่ยมผืนผ้า 50">
            <a:extLst>
              <a:ext uri="{FF2B5EF4-FFF2-40B4-BE49-F238E27FC236}">
                <a16:creationId xmlns:a16="http://schemas.microsoft.com/office/drawing/2014/main" id="{7E56735D-7C5D-4B53-9CF4-AF8E28F026D1}"/>
              </a:ext>
            </a:extLst>
          </p:cNvPr>
          <p:cNvSpPr/>
          <p:nvPr/>
        </p:nvSpPr>
        <p:spPr>
          <a:xfrm>
            <a:off x="2332856" y="2432503"/>
            <a:ext cx="1103259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นางสงัด  อินยาศรี</a:t>
            </a:r>
          </a:p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ครูประจำชั้น อนุบาล </a:t>
            </a:r>
            <a:r>
              <a:rPr lang="en-US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2/3</a:t>
            </a:r>
            <a:endParaRPr lang="th-TH" sz="1050" b="1" dirty="0">
              <a:ln w="18415" cmpd="sng">
                <a:noFill/>
                <a:prstDash val="solid"/>
              </a:ln>
              <a:solidFill>
                <a:sysClr val="windowText" lastClr="00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2" name="Picture 4" descr="👉👉#แจกฟรี &quot;กรอบข้อความลายไทย&quot;... - สื่อสร้างสรรค์เพื่อการศึกษา by ครูก้อย  | Facebook">
            <a:extLst>
              <a:ext uri="{FF2B5EF4-FFF2-40B4-BE49-F238E27FC236}">
                <a16:creationId xmlns:a16="http://schemas.microsoft.com/office/drawing/2014/main" id="{C6133687-7839-4BDC-9761-BCE20073A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53" b="89209" l="4408" r="94215">
                        <a14:foregroundMark x1="17906" y1="41727" x2="17906" y2="41727"/>
                        <a14:foregroundMark x1="8815" y1="67626" x2="4408" y2="50360"/>
                        <a14:foregroundMark x1="89256" y1="30216" x2="90358" y2="64748"/>
                        <a14:foregroundMark x1="93939" y1="43165" x2="94215" y2="57554"/>
                        <a14:foregroundMark x1="78788" y1="47482" x2="11295" y2="43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061" y="2378014"/>
            <a:ext cx="1191853" cy="49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สี่เหลี่ยมผืนผ้า 52">
            <a:extLst>
              <a:ext uri="{FF2B5EF4-FFF2-40B4-BE49-F238E27FC236}">
                <a16:creationId xmlns:a16="http://schemas.microsoft.com/office/drawing/2014/main" id="{FAC792BF-FBF4-4742-A7EF-B818E3A7CE87}"/>
              </a:ext>
            </a:extLst>
          </p:cNvPr>
          <p:cNvSpPr/>
          <p:nvPr/>
        </p:nvSpPr>
        <p:spPr>
          <a:xfrm>
            <a:off x="3436004" y="2419653"/>
            <a:ext cx="1103259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น.ส.อมรรัตน์  พันธ์นพ</a:t>
            </a:r>
          </a:p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ครูประจำชั้น อนุบาล </a:t>
            </a:r>
            <a:r>
              <a:rPr lang="en-US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3/1</a:t>
            </a:r>
            <a:endParaRPr lang="th-TH" sz="1050" b="1" dirty="0">
              <a:ln w="18415" cmpd="sng">
                <a:noFill/>
                <a:prstDash val="solid"/>
              </a:ln>
              <a:solidFill>
                <a:sysClr val="windowText" lastClr="00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4" name="Picture 4" descr="👉👉#แจกฟรี &quot;กรอบข้อความลายไทย&quot;... - สื่อสร้างสรรค์เพื่อการศึกษา by ครูก้อย  | Facebook">
            <a:extLst>
              <a:ext uri="{FF2B5EF4-FFF2-40B4-BE49-F238E27FC236}">
                <a16:creationId xmlns:a16="http://schemas.microsoft.com/office/drawing/2014/main" id="{064C0A86-567C-4195-BE42-8420B084B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53" b="89209" l="4408" r="94215">
                        <a14:foregroundMark x1="17906" y1="41727" x2="17906" y2="41727"/>
                        <a14:foregroundMark x1="8815" y1="67626" x2="4408" y2="50360"/>
                        <a14:foregroundMark x1="89256" y1="30216" x2="90358" y2="64748"/>
                        <a14:foregroundMark x1="93939" y1="43165" x2="94215" y2="57554"/>
                        <a14:foregroundMark x1="78788" y1="47482" x2="11295" y2="43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695" y="2375876"/>
            <a:ext cx="1169228" cy="49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สี่เหลี่ยมผืนผ้า 54">
            <a:extLst>
              <a:ext uri="{FF2B5EF4-FFF2-40B4-BE49-F238E27FC236}">
                <a16:creationId xmlns:a16="http://schemas.microsoft.com/office/drawing/2014/main" id="{4336072E-0104-473F-A7B8-9E36E01BEB3E}"/>
              </a:ext>
            </a:extLst>
          </p:cNvPr>
          <p:cNvSpPr/>
          <p:nvPr/>
        </p:nvSpPr>
        <p:spPr>
          <a:xfrm>
            <a:off x="4555104" y="2432810"/>
            <a:ext cx="1135187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นางสุพรรณี  ใยปางแก้ว</a:t>
            </a:r>
          </a:p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ครูประจำชั้น อนุบาล </a:t>
            </a:r>
            <a:r>
              <a:rPr lang="en-US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3/2</a:t>
            </a:r>
            <a:endParaRPr lang="th-TH" sz="1050" b="1" dirty="0">
              <a:ln w="18415" cmpd="sng">
                <a:noFill/>
                <a:prstDash val="solid"/>
              </a:ln>
              <a:solidFill>
                <a:sysClr val="windowText" lastClr="00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6" name="Picture 4" descr="👉👉#แจกฟรี &quot;กรอบข้อความลายไทย&quot;... - สื่อสร้างสรรค์เพื่อการศึกษา by ครูก้อย  | Facebook">
            <a:extLst>
              <a:ext uri="{FF2B5EF4-FFF2-40B4-BE49-F238E27FC236}">
                <a16:creationId xmlns:a16="http://schemas.microsoft.com/office/drawing/2014/main" id="{9B43588C-B5CC-49B2-81C6-AF68DD303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53" b="89209" l="4408" r="94215">
                        <a14:foregroundMark x1="17906" y1="41727" x2="17906" y2="41727"/>
                        <a14:foregroundMark x1="8815" y1="67626" x2="4408" y2="50360"/>
                        <a14:foregroundMark x1="89256" y1="30216" x2="90358" y2="64748"/>
                        <a14:foregroundMark x1="93939" y1="43165" x2="94215" y2="57554"/>
                        <a14:foregroundMark x1="78788" y1="47482" x2="11295" y2="43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269" y="2389244"/>
            <a:ext cx="1142048" cy="49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สี่เหลี่ยมผืนผ้า 56">
            <a:extLst>
              <a:ext uri="{FF2B5EF4-FFF2-40B4-BE49-F238E27FC236}">
                <a16:creationId xmlns:a16="http://schemas.microsoft.com/office/drawing/2014/main" id="{34C702CC-8A3F-449E-BC55-5F186EAFFA87}"/>
              </a:ext>
            </a:extLst>
          </p:cNvPr>
          <p:cNvSpPr/>
          <p:nvPr/>
        </p:nvSpPr>
        <p:spPr>
          <a:xfrm>
            <a:off x="5656699" y="2428779"/>
            <a:ext cx="1135187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นายณัฐพล  บุตรหิน</a:t>
            </a:r>
          </a:p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ครูประจำชั้น อนุบาล </a:t>
            </a:r>
            <a:r>
              <a:rPr lang="en-US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3/3</a:t>
            </a:r>
            <a:endParaRPr lang="th-TH" sz="1050" b="1" dirty="0">
              <a:ln w="18415" cmpd="sng">
                <a:noFill/>
                <a:prstDash val="solid"/>
              </a:ln>
              <a:solidFill>
                <a:sysClr val="windowText" lastClr="00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8" name="Picture 16" descr="กล่องข้อความสีเหลือง | การออกแบบปกหนังสือ, กระดาษเขียน, สมุดออร์แกไนเซอร์">
            <a:extLst>
              <a:ext uri="{FF2B5EF4-FFF2-40B4-BE49-F238E27FC236}">
                <a16:creationId xmlns:a16="http://schemas.microsoft.com/office/drawing/2014/main" id="{31740EE4-9A9D-43ED-A67C-1002CB4E0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6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591" y="2259139"/>
            <a:ext cx="5355042" cy="1872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สี่เหลี่ยมผืนผ้า 61">
            <a:extLst>
              <a:ext uri="{FF2B5EF4-FFF2-40B4-BE49-F238E27FC236}">
                <a16:creationId xmlns:a16="http://schemas.microsoft.com/office/drawing/2014/main" id="{979D5B22-DF61-4FA9-ADB2-84601FA6E4B5}"/>
              </a:ext>
            </a:extLst>
          </p:cNvPr>
          <p:cNvSpPr/>
          <p:nvPr/>
        </p:nvSpPr>
        <p:spPr>
          <a:xfrm>
            <a:off x="1139910" y="2959133"/>
            <a:ext cx="457817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2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กิจกรรมที่  19  การแยกเกลือและพริกไทย</a:t>
            </a:r>
          </a:p>
        </p:txBody>
      </p:sp>
      <p:sp>
        <p:nvSpPr>
          <p:cNvPr id="60" name="สี่เหลี่ยมผืนผ้า 59">
            <a:extLst>
              <a:ext uri="{FF2B5EF4-FFF2-40B4-BE49-F238E27FC236}">
                <a16:creationId xmlns:a16="http://schemas.microsoft.com/office/drawing/2014/main" id="{AFE87724-C82D-47D6-A7C5-4A0B73A220EF}"/>
              </a:ext>
            </a:extLst>
          </p:cNvPr>
          <p:cNvSpPr/>
          <p:nvPr/>
        </p:nvSpPr>
        <p:spPr>
          <a:xfrm>
            <a:off x="635997" y="3530955"/>
            <a:ext cx="6129907" cy="64073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/>
              <a:t>จุดประสงค์	1. ศึกษาเรื่องอากาศ ณ อุณหภูมิต่างๆ</a:t>
            </a:r>
          </a:p>
          <a:p>
            <a:pPr algn="ctr"/>
            <a:r>
              <a:rPr lang="th-TH" dirty="0"/>
              <a:t>		2. เด็กเกิดทักษะกระบวนการเรียนรู้ทางวิทยาศาสตร์</a:t>
            </a:r>
          </a:p>
        </p:txBody>
      </p:sp>
      <p:pic>
        <p:nvPicPr>
          <p:cNvPr id="1026" name="Picture 2" descr="เคมีวิทยาศาสตร์เด็กวิทยาศาสตร์, พื้นที่, ลูกบอล png | PNGEgg">
            <a:extLst>
              <a:ext uri="{FF2B5EF4-FFF2-40B4-BE49-F238E27FC236}">
                <a16:creationId xmlns:a16="http://schemas.microsoft.com/office/drawing/2014/main" id="{FC2A3F82-F7EE-4C63-92F9-E12BF08FB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678" b="97198" l="10000" r="90778">
                        <a14:foregroundMark x1="65444" y1="4378" x2="65444" y2="4378"/>
                        <a14:foregroundMark x1="69444" y1="22417" x2="69444" y2="22417"/>
                        <a14:foregroundMark x1="75111" y1="22067" x2="75111" y2="22067"/>
                        <a14:foregroundMark x1="90778" y1="29772" x2="90778" y2="29772"/>
                        <a14:foregroundMark x1="88667" y1="16988" x2="88667" y2="16988"/>
                        <a14:foregroundMark x1="88667" y1="29072" x2="88667" y2="29072"/>
                        <a14:foregroundMark x1="66889" y1="31699" x2="70444" y2="55692"/>
                        <a14:foregroundMark x1="70444" y1="55692" x2="72000" y2="61821"/>
                        <a14:foregroundMark x1="70222" y1="16637" x2="65889" y2="28196"/>
                        <a14:foregroundMark x1="65889" y1="28196" x2="65778" y2="28371"/>
                        <a14:foregroundMark x1="88444" y1="29422" x2="89333" y2="37653"/>
                        <a14:foregroundMark x1="67556" y1="88441" x2="74111" y2="91769"/>
                        <a14:foregroundMark x1="62667" y1="96848" x2="58444" y2="97373"/>
                        <a14:foregroundMark x1="70000" y1="3678" x2="70000" y2="36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3357" y="3012103"/>
            <a:ext cx="2021299" cy="1282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สี่เหลี่ยมผืนผ้า 63">
            <a:extLst>
              <a:ext uri="{FF2B5EF4-FFF2-40B4-BE49-F238E27FC236}">
                <a16:creationId xmlns:a16="http://schemas.microsoft.com/office/drawing/2014/main" id="{701AAEDF-F8BE-4AB2-A170-FE853F3D73AD}"/>
              </a:ext>
            </a:extLst>
          </p:cNvPr>
          <p:cNvSpPr/>
          <p:nvPr/>
        </p:nvSpPr>
        <p:spPr>
          <a:xfrm>
            <a:off x="1082437" y="3393411"/>
            <a:ext cx="6298042" cy="8925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th-TH" sz="2000" b="1" dirty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จุดประสงค์	</a:t>
            </a:r>
          </a:p>
          <a:p>
            <a:r>
              <a:rPr lang="en-US" sz="16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1. </a:t>
            </a:r>
            <a:r>
              <a:rPr lang="th-TH" sz="16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เด็กสามารถสร้างไฟฟ้าสถิตและใช้ไฟฟ้าสถิตที่แยกเกลือและพริกไทยออกจากกันได้</a:t>
            </a:r>
          </a:p>
          <a:p>
            <a:r>
              <a:rPr lang="en-US" sz="16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2. </a:t>
            </a:r>
            <a:r>
              <a:rPr lang="th-TH" sz="16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เด็กเกิดทักษะกระบวนการเรียนรู้ทางวิทยาศาสตร์</a:t>
            </a:r>
          </a:p>
        </p:txBody>
      </p:sp>
      <p:sp>
        <p:nvSpPr>
          <p:cNvPr id="66" name="สี่เหลี่ยมผืนผ้า 65">
            <a:extLst>
              <a:ext uri="{FF2B5EF4-FFF2-40B4-BE49-F238E27FC236}">
                <a16:creationId xmlns:a16="http://schemas.microsoft.com/office/drawing/2014/main" id="{EEB5D8F9-4AD6-49FF-A936-C715C76C391B}"/>
              </a:ext>
            </a:extLst>
          </p:cNvPr>
          <p:cNvSpPr/>
          <p:nvPr/>
        </p:nvSpPr>
        <p:spPr>
          <a:xfrm>
            <a:off x="139292" y="4256368"/>
            <a:ext cx="2938810" cy="418576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th-TH" sz="2000" b="1" dirty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ผลที่เกิดกับเด็ก	</a:t>
            </a:r>
          </a:p>
          <a:p>
            <a:r>
              <a:rPr lang="th-TH" sz="1600" b="1" dirty="0">
                <a:ln w="1841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1. ผลที่เกิดตามวัตถุประสงค์</a:t>
            </a:r>
          </a:p>
          <a:p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1.1 เด็กมีความรู้ความเข้าใจเรื่องไฟฟ้าสถิต  การสร้างไฟฟ้าสถิต  นำไปใช้ประโยชน์แยกเกลือ พริกไทยออกจากกันได้</a:t>
            </a:r>
          </a:p>
          <a:p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1.2 เด็กเกิดทักษะกระบวนการเรียนรู้ทางวิทยาศาสตร์</a:t>
            </a:r>
          </a:p>
          <a:p>
            <a:r>
              <a:rPr lang="th-TH" sz="1600" b="1" dirty="0">
                <a:ln w="1841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2.พัฒนาการความสามารถพื้นฐานและพัฒนาการของเด็กปฐมวัย</a:t>
            </a:r>
          </a:p>
          <a:p>
            <a:r>
              <a:rPr lang="th-TH" sz="1600" b="1" dirty="0">
                <a:ln w="18415" cmpd="sng">
                  <a:noFill/>
                  <a:prstDash val="solid"/>
                </a:ln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 </a:t>
            </a:r>
            <a:r>
              <a:rPr lang="th-TH" sz="1400" b="1" dirty="0">
                <a:ln w="18415" cmpd="sng">
                  <a:noFill/>
                  <a:prstDash val="solid"/>
                </a:ln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2.1 ด้ายการเรียนรู้/ด้านภาษา/สติปัญญา</a:t>
            </a:r>
          </a:p>
          <a:p>
            <a:pPr marL="85725"/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- เด็กได้เรียนรู้ประโยชน์การสร้างไฟฟ้าสถิต</a:t>
            </a:r>
          </a:p>
          <a:p>
            <a:pPr marL="85725"/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- เด็กบอกเล่าวิธีการหาคำตอบของตนเองได้</a:t>
            </a:r>
          </a:p>
          <a:p>
            <a:pPr marL="85725"/>
            <a:r>
              <a:rPr lang="th-TH" sz="1400" b="1" dirty="0">
                <a:ln w="18415" cmpd="sng">
                  <a:noFill/>
                  <a:prstDash val="solid"/>
                </a:ln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2.2 ด้านสังคม</a:t>
            </a:r>
          </a:p>
          <a:p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- เด็กรู้จักการรอคอยและปฏิบัติตามข้อตกลงได้</a:t>
            </a:r>
          </a:p>
          <a:p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- เด็กรู้จักการช่วยเหลือ แบ่งปันซึ่งกันและกัน</a:t>
            </a:r>
          </a:p>
          <a:p>
            <a:r>
              <a:rPr lang="th-TH" sz="1400" b="1" dirty="0">
                <a:ln w="18415" cmpd="sng">
                  <a:noFill/>
                  <a:prstDash val="solid"/>
                </a:ln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2.3 ด้านอารมณ์ – จิตใจ</a:t>
            </a:r>
          </a:p>
          <a:p>
            <a:pPr indent="85725"/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- เด็กสนุกสนใจ มีสมาธิในการทดลอง</a:t>
            </a:r>
          </a:p>
          <a:p>
            <a:pPr indent="85725"/>
            <a:r>
              <a:rPr lang="th-TH" sz="1400" b="1" dirty="0">
                <a:ln w="18415" cmpd="sng">
                  <a:noFill/>
                  <a:prstDash val="solid"/>
                </a:ln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2.4 ด้านการเคลื่อนไหวร่างกาย</a:t>
            </a:r>
          </a:p>
          <a:p>
            <a:pPr indent="88900"/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- เด็กได้ใช้มือในการถูถุงมือกับลูกโป่ง  หลอดดูด  ช้อน</a:t>
            </a:r>
          </a:p>
        </p:txBody>
      </p:sp>
      <p:pic>
        <p:nvPicPr>
          <p:cNvPr id="73" name="รูปภาพ 72">
            <a:extLst>
              <a:ext uri="{FF2B5EF4-FFF2-40B4-BE49-F238E27FC236}">
                <a16:creationId xmlns:a16="http://schemas.microsoft.com/office/drawing/2014/main" id="{F509C238-03EA-4E1D-BB79-A16CCEE471D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619" y="9114160"/>
            <a:ext cx="673267" cy="673267"/>
          </a:xfrm>
          <a:prstGeom prst="rect">
            <a:avLst/>
          </a:prstGeom>
        </p:spPr>
      </p:pic>
      <p:sp>
        <p:nvSpPr>
          <p:cNvPr id="75" name="สี่เหลี่ยมผืนผ้า 74">
            <a:extLst>
              <a:ext uri="{FF2B5EF4-FFF2-40B4-BE49-F238E27FC236}">
                <a16:creationId xmlns:a16="http://schemas.microsoft.com/office/drawing/2014/main" id="{726A5ECC-1E63-49BF-93AC-A6B8557405DF}"/>
              </a:ext>
            </a:extLst>
          </p:cNvPr>
          <p:cNvSpPr/>
          <p:nvPr/>
        </p:nvSpPr>
        <p:spPr>
          <a:xfrm>
            <a:off x="3213177" y="9278377"/>
            <a:ext cx="2865352" cy="461665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12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โรงเรียนชุมชนสามพร้าว </a:t>
            </a:r>
          </a:p>
          <a:p>
            <a:pPr algn="r"/>
            <a:r>
              <a:rPr lang="th-TH" sz="12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๔๔๖ หมู่ที่ ๒ ตำบลสามพร้าว อำเภอเมือง จังหวัดอุดรธานี ๔๑๐๐๐ </a:t>
            </a:r>
          </a:p>
        </p:txBody>
      </p:sp>
      <p:pic>
        <p:nvPicPr>
          <p:cNvPr id="1028" name="Picture 4" descr="เคมีวิทยาศาสตร์เด็กวิทยาศาสตร์, พื้นที่, ลูกบอล png | PNGEgg">
            <a:extLst>
              <a:ext uri="{FF2B5EF4-FFF2-40B4-BE49-F238E27FC236}">
                <a16:creationId xmlns:a16="http://schemas.microsoft.com/office/drawing/2014/main" id="{BC4D21AC-D993-42A5-98B8-70B37D2917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8231" b="93170" l="4889" r="46000">
                        <a14:foregroundMark x1="46111" y1="51138" x2="46111" y2="51138"/>
                        <a14:foregroundMark x1="31556" y1="8406" x2="31556" y2="8406"/>
                        <a14:foregroundMark x1="11222" y1="51138" x2="11222" y2="51138"/>
                        <a14:foregroundMark x1="27333" y1="85114" x2="27333" y2="85114"/>
                        <a14:foregroundMark x1="33667" y1="84063" x2="33667" y2="93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812"/>
          <a:stretch/>
        </p:blipFill>
        <p:spPr bwMode="auto">
          <a:xfrm>
            <a:off x="2012150" y="8287614"/>
            <a:ext cx="1125978" cy="145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รูปภาพ 43">
            <a:extLst>
              <a:ext uri="{FF2B5EF4-FFF2-40B4-BE49-F238E27FC236}">
                <a16:creationId xmlns:a16="http://schemas.microsoft.com/office/drawing/2014/main" id="{EF30B949-7B11-4DC1-894C-37D2B9BE7D22}"/>
              </a:ext>
            </a:extLst>
          </p:cNvPr>
          <p:cNvPicPr/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177" y="4432594"/>
            <a:ext cx="1681552" cy="1324104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</p:pic>
      <p:pic>
        <p:nvPicPr>
          <p:cNvPr id="46" name="รูปภาพ 45">
            <a:extLst>
              <a:ext uri="{FF2B5EF4-FFF2-40B4-BE49-F238E27FC236}">
                <a16:creationId xmlns:a16="http://schemas.microsoft.com/office/drawing/2014/main" id="{CBFA7D46-F14B-476E-9066-4A29757589A2}"/>
              </a:ext>
            </a:extLst>
          </p:cNvPr>
          <p:cNvPicPr/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197" y="7586390"/>
            <a:ext cx="1916430" cy="1447165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</p:pic>
      <p:pic>
        <p:nvPicPr>
          <p:cNvPr id="59" name="รูปภาพ 58">
            <a:extLst>
              <a:ext uri="{FF2B5EF4-FFF2-40B4-BE49-F238E27FC236}">
                <a16:creationId xmlns:a16="http://schemas.microsoft.com/office/drawing/2014/main" id="{6C29F326-AFDB-46A1-AF33-F90B619D45CA}"/>
              </a:ext>
            </a:extLst>
          </p:cNvPr>
          <p:cNvPicPr/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011" y="4432594"/>
            <a:ext cx="1605697" cy="1336774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</p:pic>
      <p:pic>
        <p:nvPicPr>
          <p:cNvPr id="61" name="รูปภาพ 60">
            <a:extLst>
              <a:ext uri="{FF2B5EF4-FFF2-40B4-BE49-F238E27FC236}">
                <a16:creationId xmlns:a16="http://schemas.microsoft.com/office/drawing/2014/main" id="{6047E79D-6581-4C91-8AEB-E35D4E82D8C2}"/>
              </a:ext>
            </a:extLst>
          </p:cNvPr>
          <p:cNvPicPr/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062" y="6002187"/>
            <a:ext cx="1681551" cy="1324104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</p:pic>
      <p:pic>
        <p:nvPicPr>
          <p:cNvPr id="63" name="รูปภาพ 62">
            <a:extLst>
              <a:ext uri="{FF2B5EF4-FFF2-40B4-BE49-F238E27FC236}">
                <a16:creationId xmlns:a16="http://schemas.microsoft.com/office/drawing/2014/main" id="{06F3CCDF-2EF2-4CE7-90DE-55C37527440B}"/>
              </a:ext>
            </a:extLst>
          </p:cNvPr>
          <p:cNvPicPr/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309" y="6019382"/>
            <a:ext cx="1605697" cy="1306909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9946816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สี่เหลี่ยมผืนผ้า 64">
            <a:extLst>
              <a:ext uri="{FF2B5EF4-FFF2-40B4-BE49-F238E27FC236}">
                <a16:creationId xmlns:a16="http://schemas.microsoft.com/office/drawing/2014/main" id="{1E8BAE0B-388C-494E-A334-6F7A8F927433}"/>
              </a:ext>
            </a:extLst>
          </p:cNvPr>
          <p:cNvSpPr/>
          <p:nvPr/>
        </p:nvSpPr>
        <p:spPr>
          <a:xfrm>
            <a:off x="139292" y="4241783"/>
            <a:ext cx="2819177" cy="477403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/>
              <a:t>จุดประสงค์	1. ศึกษาเรื่องอากาศ ณ อุณหภูมิต่างๆ</a:t>
            </a:r>
          </a:p>
          <a:p>
            <a:pPr algn="ctr"/>
            <a:r>
              <a:rPr lang="th-TH" dirty="0"/>
              <a:t>		2. เด็กเกิดทักษะกระบวนการเรียนรู้ทางวิทยาศาสตร์</a:t>
            </a:r>
          </a:p>
        </p:txBody>
      </p:sp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id="{C61FEB89-2935-4B2F-A260-D27E4CE98EDA}"/>
              </a:ext>
            </a:extLst>
          </p:cNvPr>
          <p:cNvSpPr/>
          <p:nvPr/>
        </p:nvSpPr>
        <p:spPr>
          <a:xfrm>
            <a:off x="0" y="-120642"/>
            <a:ext cx="6858000" cy="20065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1EEE0BEF-0B67-4785-AFB8-030DFB30C0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573" b="850"/>
          <a:stretch/>
        </p:blipFill>
        <p:spPr>
          <a:xfrm>
            <a:off x="19658" y="277014"/>
            <a:ext cx="1197318" cy="1168763"/>
          </a:xfrm>
          <a:prstGeom prst="ellipse">
            <a:avLst/>
          </a:prstGeom>
          <a:ln w="12700">
            <a:noFill/>
            <a:prstDash val="solid"/>
          </a:ln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33BD6739-F91C-4733-9192-780303C834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1" t="10601" b="8569"/>
          <a:stretch/>
        </p:blipFill>
        <p:spPr>
          <a:xfrm>
            <a:off x="1028578" y="0"/>
            <a:ext cx="5829422" cy="1722793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1547175E-FB9C-4623-93CC-41EE399836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630" y="260614"/>
            <a:ext cx="1096667" cy="1168763"/>
          </a:xfrm>
          <a:prstGeom prst="ellipse">
            <a:avLst/>
          </a:prstGeom>
        </p:spPr>
      </p:pic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7F880FFD-52E7-4AA7-93A4-11FF31092A8B}"/>
              </a:ext>
            </a:extLst>
          </p:cNvPr>
          <p:cNvSpPr/>
          <p:nvPr/>
        </p:nvSpPr>
        <p:spPr>
          <a:xfrm>
            <a:off x="2020878" y="310113"/>
            <a:ext cx="474567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400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กิจกรรมการทดลอง</a:t>
            </a:r>
          </a:p>
        </p:txBody>
      </p:sp>
      <p:sp>
        <p:nvSpPr>
          <p:cNvPr id="10" name="สี่เหลี่ยมผืนผ้า 9">
            <a:extLst>
              <a:ext uri="{FF2B5EF4-FFF2-40B4-BE49-F238E27FC236}">
                <a16:creationId xmlns:a16="http://schemas.microsoft.com/office/drawing/2014/main" id="{4FC6488C-715E-4680-A8A7-8402F29C7B18}"/>
              </a:ext>
            </a:extLst>
          </p:cNvPr>
          <p:cNvSpPr/>
          <p:nvPr/>
        </p:nvSpPr>
        <p:spPr>
          <a:xfrm>
            <a:off x="2046216" y="791840"/>
            <a:ext cx="474567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40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บ้านนักวิทยาศาสตร์น้อย</a:t>
            </a:r>
          </a:p>
        </p:txBody>
      </p:sp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87C6DC52-6558-46E5-8888-26FB781CFA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683" y="-62453"/>
            <a:ext cx="1346534" cy="490523"/>
          </a:xfrm>
          <a:prstGeom prst="rect">
            <a:avLst/>
          </a:prstGeom>
        </p:spPr>
      </p:pic>
      <p:sp>
        <p:nvSpPr>
          <p:cNvPr id="14" name="สี่เหลี่ยมผืนผ้า 13">
            <a:extLst>
              <a:ext uri="{FF2B5EF4-FFF2-40B4-BE49-F238E27FC236}">
                <a16:creationId xmlns:a16="http://schemas.microsoft.com/office/drawing/2014/main" id="{B93BBA35-2CF8-4007-BD8B-A30597756CC8}"/>
              </a:ext>
            </a:extLst>
          </p:cNvPr>
          <p:cNvSpPr/>
          <p:nvPr/>
        </p:nvSpPr>
        <p:spPr>
          <a:xfrm>
            <a:off x="2119511" y="1318062"/>
            <a:ext cx="474567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240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โรงเรียนชุมชนสามพร้าว </a:t>
            </a:r>
            <a:r>
              <a:rPr lang="th-TH" sz="2400" b="1" dirty="0" err="1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สพ</a:t>
            </a:r>
            <a:r>
              <a:rPr lang="th-TH" sz="240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ป.อุดรธานี เขต </a:t>
            </a:r>
            <a:r>
              <a:rPr lang="en-US" sz="240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1</a:t>
            </a:r>
            <a:endParaRPr lang="th-TH" sz="2400" b="1" dirty="0">
              <a:ln w="18415" cmpd="sng">
                <a:noFill/>
                <a:prstDash val="solid"/>
              </a:ln>
              <a:solidFill>
                <a:sysClr val="windowText" lastClr="00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Mali Grade 6" panose="02000506000000020004" pitchFamily="2" charset="-34"/>
              <a:cs typeface="+mj-cs"/>
            </a:endParaRPr>
          </a:p>
        </p:txBody>
      </p:sp>
      <p:sp>
        <p:nvSpPr>
          <p:cNvPr id="15" name="สี่เหลี่ยมผืนผ้า 14">
            <a:extLst>
              <a:ext uri="{FF2B5EF4-FFF2-40B4-BE49-F238E27FC236}">
                <a16:creationId xmlns:a16="http://schemas.microsoft.com/office/drawing/2014/main" id="{E71964C9-741A-41BE-A387-AFF80689FCD3}"/>
              </a:ext>
            </a:extLst>
          </p:cNvPr>
          <p:cNvSpPr/>
          <p:nvPr/>
        </p:nvSpPr>
        <p:spPr>
          <a:xfrm>
            <a:off x="0" y="1843434"/>
            <a:ext cx="6857999" cy="76906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4273DE9C-EC68-48C7-BF15-6EEF37255F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44" y="1777203"/>
            <a:ext cx="632197" cy="856192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8" name="Picture 4" descr="👉👉#แจกฟรี &quot;กรอบข้อความลายไทย&quot;... - สื่อสร้างสรรค์เพื่อการศึกษา by ครูก้อย  | Facebook">
            <a:extLst>
              <a:ext uri="{FF2B5EF4-FFF2-40B4-BE49-F238E27FC236}">
                <a16:creationId xmlns:a16="http://schemas.microsoft.com/office/drawing/2014/main" id="{D882A128-D81F-4622-ABB8-564595B6F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53" b="89209" l="4408" r="94215">
                        <a14:foregroundMark x1="17906" y1="41727" x2="17906" y2="41727"/>
                        <a14:foregroundMark x1="8815" y1="67626" x2="4408" y2="50360"/>
                        <a14:foregroundMark x1="89256" y1="30216" x2="90358" y2="64748"/>
                        <a14:foregroundMark x1="93939" y1="43165" x2="94215" y2="57554"/>
                        <a14:foregroundMark x1="78788" y1="47482" x2="11295" y2="43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3" y="2390323"/>
            <a:ext cx="1118741" cy="49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สี่เหลี่ยมผืนผ้า 25">
            <a:extLst>
              <a:ext uri="{FF2B5EF4-FFF2-40B4-BE49-F238E27FC236}">
                <a16:creationId xmlns:a16="http://schemas.microsoft.com/office/drawing/2014/main" id="{55850C5D-94BC-4DC7-93AD-C5BD39FD02D2}"/>
              </a:ext>
            </a:extLst>
          </p:cNvPr>
          <p:cNvSpPr/>
          <p:nvPr/>
        </p:nvSpPr>
        <p:spPr>
          <a:xfrm>
            <a:off x="68404" y="2432471"/>
            <a:ext cx="1135187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น.ส.สุวน</a:t>
            </a:r>
            <a:r>
              <a:rPr lang="th-TH" sz="1050" b="1" dirty="0" err="1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ันต์</a:t>
            </a:r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  ศรีรักษา</a:t>
            </a:r>
          </a:p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ครูประจำชั้น อนุบาล </a:t>
            </a:r>
            <a:r>
              <a:rPr lang="en-US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2/1</a:t>
            </a:r>
            <a:endParaRPr lang="th-TH" sz="1050" b="1" dirty="0">
              <a:ln w="18415" cmpd="sng">
                <a:noFill/>
                <a:prstDash val="solid"/>
              </a:ln>
              <a:solidFill>
                <a:sysClr val="windowText" lastClr="00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39" name="รูปภาพ 38">
            <a:extLst>
              <a:ext uri="{FF2B5EF4-FFF2-40B4-BE49-F238E27FC236}">
                <a16:creationId xmlns:a16="http://schemas.microsoft.com/office/drawing/2014/main" id="{473FA82F-CF35-4405-8637-6623C335FB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237" y="1725983"/>
            <a:ext cx="755891" cy="93980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1" name="รูปภาพ 40">
            <a:extLst>
              <a:ext uri="{FF2B5EF4-FFF2-40B4-BE49-F238E27FC236}">
                <a16:creationId xmlns:a16="http://schemas.microsoft.com/office/drawing/2014/main" id="{1837223A-F46A-4CB7-AE64-8744A819412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377" y="1747439"/>
            <a:ext cx="755890" cy="878334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3" name="รูปภาพ 42">
            <a:extLst>
              <a:ext uri="{FF2B5EF4-FFF2-40B4-BE49-F238E27FC236}">
                <a16:creationId xmlns:a16="http://schemas.microsoft.com/office/drawing/2014/main" id="{E8A98F3A-5944-4A68-85E5-025AB7FA538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216" y="1758248"/>
            <a:ext cx="660453" cy="844244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5" name="รูปภาพ 44">
            <a:extLst>
              <a:ext uri="{FF2B5EF4-FFF2-40B4-BE49-F238E27FC236}">
                <a16:creationId xmlns:a16="http://schemas.microsoft.com/office/drawing/2014/main" id="{C2F6A488-9248-48E1-9939-E0FEAD81F91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641" y="1770420"/>
            <a:ext cx="702746" cy="828019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7" name="รูปภาพ 46">
            <a:extLst>
              <a:ext uri="{FF2B5EF4-FFF2-40B4-BE49-F238E27FC236}">
                <a16:creationId xmlns:a16="http://schemas.microsoft.com/office/drawing/2014/main" id="{DC6EFBEA-879D-4E65-8A27-119E9E4FF65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667" y="1752304"/>
            <a:ext cx="692351" cy="94308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8" name="Picture 4" descr="👉👉#แจกฟรี &quot;กรอบข้อความลายไทย&quot;... - สื่อสร้างสรรค์เพื่อการศึกษา by ครูก้อย  | Facebook">
            <a:extLst>
              <a:ext uri="{FF2B5EF4-FFF2-40B4-BE49-F238E27FC236}">
                <a16:creationId xmlns:a16="http://schemas.microsoft.com/office/drawing/2014/main" id="{B9978C00-31BF-4D53-BBAE-5C610CB8D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53" b="89209" l="4408" r="94215">
                        <a14:foregroundMark x1="17906" y1="41727" x2="17906" y2="41727"/>
                        <a14:foregroundMark x1="8815" y1="67626" x2="4408" y2="50360"/>
                        <a14:foregroundMark x1="89256" y1="30216" x2="90358" y2="64748"/>
                        <a14:foregroundMark x1="93939" y1="43165" x2="94215" y2="57554"/>
                        <a14:foregroundMark x1="78788" y1="47482" x2="11295" y2="43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959" y="2383498"/>
            <a:ext cx="1219144" cy="49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สี่เหลี่ยมผืนผ้า 48">
            <a:extLst>
              <a:ext uri="{FF2B5EF4-FFF2-40B4-BE49-F238E27FC236}">
                <a16:creationId xmlns:a16="http://schemas.microsoft.com/office/drawing/2014/main" id="{C7D35A22-D4BB-494E-BAA3-B4DE0A8919EC}"/>
              </a:ext>
            </a:extLst>
          </p:cNvPr>
          <p:cNvSpPr/>
          <p:nvPr/>
        </p:nvSpPr>
        <p:spPr>
          <a:xfrm>
            <a:off x="1180886" y="2441916"/>
            <a:ext cx="1135187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น.ส.วิไลภรณ์  เบอร์ไชสงค์</a:t>
            </a:r>
          </a:p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ครูประจำชั้น อนุบาล </a:t>
            </a:r>
            <a:r>
              <a:rPr lang="en-US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2/2</a:t>
            </a:r>
            <a:endParaRPr lang="th-TH" sz="1050" b="1" dirty="0">
              <a:ln w="18415" cmpd="sng">
                <a:noFill/>
                <a:prstDash val="solid"/>
              </a:ln>
              <a:solidFill>
                <a:sysClr val="windowText" lastClr="00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0" name="Picture 4" descr="👉👉#แจกฟรี &quot;กรอบข้อความลายไทย&quot;... - สื่อสร้างสรรค์เพื่อการศึกษา by ครูก้อย  | Facebook">
            <a:extLst>
              <a:ext uri="{FF2B5EF4-FFF2-40B4-BE49-F238E27FC236}">
                <a16:creationId xmlns:a16="http://schemas.microsoft.com/office/drawing/2014/main" id="{5D66402B-36DF-4567-91FE-A482B170C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53" b="89209" l="4408" r="94215">
                        <a14:foregroundMark x1="17906" y1="41727" x2="17906" y2="41727"/>
                        <a14:foregroundMark x1="8815" y1="67626" x2="4408" y2="50360"/>
                        <a14:foregroundMark x1="89256" y1="30216" x2="90358" y2="64748"/>
                        <a14:foregroundMark x1="93939" y1="43165" x2="94215" y2="57554"/>
                        <a14:foregroundMark x1="78788" y1="47482" x2="11295" y2="43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948" y="2383498"/>
            <a:ext cx="1113167" cy="49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สี่เหลี่ยมผืนผ้า 50">
            <a:extLst>
              <a:ext uri="{FF2B5EF4-FFF2-40B4-BE49-F238E27FC236}">
                <a16:creationId xmlns:a16="http://schemas.microsoft.com/office/drawing/2014/main" id="{7E56735D-7C5D-4B53-9CF4-AF8E28F026D1}"/>
              </a:ext>
            </a:extLst>
          </p:cNvPr>
          <p:cNvSpPr/>
          <p:nvPr/>
        </p:nvSpPr>
        <p:spPr>
          <a:xfrm>
            <a:off x="2332856" y="2432503"/>
            <a:ext cx="1103259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นางสงัด  อินยาศรี</a:t>
            </a:r>
          </a:p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ครูประจำชั้น อนุบาล </a:t>
            </a:r>
            <a:r>
              <a:rPr lang="en-US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2/3</a:t>
            </a:r>
            <a:endParaRPr lang="th-TH" sz="1050" b="1" dirty="0">
              <a:ln w="18415" cmpd="sng">
                <a:noFill/>
                <a:prstDash val="solid"/>
              </a:ln>
              <a:solidFill>
                <a:sysClr val="windowText" lastClr="00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2" name="Picture 4" descr="👉👉#แจกฟรี &quot;กรอบข้อความลายไทย&quot;... - สื่อสร้างสรรค์เพื่อการศึกษา by ครูก้อย  | Facebook">
            <a:extLst>
              <a:ext uri="{FF2B5EF4-FFF2-40B4-BE49-F238E27FC236}">
                <a16:creationId xmlns:a16="http://schemas.microsoft.com/office/drawing/2014/main" id="{C6133687-7839-4BDC-9761-BCE20073A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53" b="89209" l="4408" r="94215">
                        <a14:foregroundMark x1="17906" y1="41727" x2="17906" y2="41727"/>
                        <a14:foregroundMark x1="8815" y1="67626" x2="4408" y2="50360"/>
                        <a14:foregroundMark x1="89256" y1="30216" x2="90358" y2="64748"/>
                        <a14:foregroundMark x1="93939" y1="43165" x2="94215" y2="57554"/>
                        <a14:foregroundMark x1="78788" y1="47482" x2="11295" y2="43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061" y="2378014"/>
            <a:ext cx="1191853" cy="49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สี่เหลี่ยมผืนผ้า 52">
            <a:extLst>
              <a:ext uri="{FF2B5EF4-FFF2-40B4-BE49-F238E27FC236}">
                <a16:creationId xmlns:a16="http://schemas.microsoft.com/office/drawing/2014/main" id="{FAC792BF-FBF4-4742-A7EF-B818E3A7CE87}"/>
              </a:ext>
            </a:extLst>
          </p:cNvPr>
          <p:cNvSpPr/>
          <p:nvPr/>
        </p:nvSpPr>
        <p:spPr>
          <a:xfrm>
            <a:off x="3436004" y="2419653"/>
            <a:ext cx="1103259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น.ส.อมรรัตน์  พันธ์นพ</a:t>
            </a:r>
          </a:p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ครูประจำชั้น อนุบาล </a:t>
            </a:r>
            <a:r>
              <a:rPr lang="en-US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3/1</a:t>
            </a:r>
            <a:endParaRPr lang="th-TH" sz="1050" b="1" dirty="0">
              <a:ln w="18415" cmpd="sng">
                <a:noFill/>
                <a:prstDash val="solid"/>
              </a:ln>
              <a:solidFill>
                <a:sysClr val="windowText" lastClr="00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4" name="Picture 4" descr="👉👉#แจกฟรี &quot;กรอบข้อความลายไทย&quot;... - สื่อสร้างสรรค์เพื่อการศึกษา by ครูก้อย  | Facebook">
            <a:extLst>
              <a:ext uri="{FF2B5EF4-FFF2-40B4-BE49-F238E27FC236}">
                <a16:creationId xmlns:a16="http://schemas.microsoft.com/office/drawing/2014/main" id="{064C0A86-567C-4195-BE42-8420B084B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53" b="89209" l="4408" r="94215">
                        <a14:foregroundMark x1="17906" y1="41727" x2="17906" y2="41727"/>
                        <a14:foregroundMark x1="8815" y1="67626" x2="4408" y2="50360"/>
                        <a14:foregroundMark x1="89256" y1="30216" x2="90358" y2="64748"/>
                        <a14:foregroundMark x1="93939" y1="43165" x2="94215" y2="57554"/>
                        <a14:foregroundMark x1="78788" y1="47482" x2="11295" y2="43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695" y="2375876"/>
            <a:ext cx="1169228" cy="49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สี่เหลี่ยมผืนผ้า 54">
            <a:extLst>
              <a:ext uri="{FF2B5EF4-FFF2-40B4-BE49-F238E27FC236}">
                <a16:creationId xmlns:a16="http://schemas.microsoft.com/office/drawing/2014/main" id="{4336072E-0104-473F-A7B8-9E36E01BEB3E}"/>
              </a:ext>
            </a:extLst>
          </p:cNvPr>
          <p:cNvSpPr/>
          <p:nvPr/>
        </p:nvSpPr>
        <p:spPr>
          <a:xfrm>
            <a:off x="4555104" y="2432810"/>
            <a:ext cx="1135187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นางสุพรรณี  ใยปางแก้ว</a:t>
            </a:r>
          </a:p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ครูประจำชั้น อนุบาล </a:t>
            </a:r>
            <a:r>
              <a:rPr lang="en-US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3/2</a:t>
            </a:r>
            <a:endParaRPr lang="th-TH" sz="1050" b="1" dirty="0">
              <a:ln w="18415" cmpd="sng">
                <a:noFill/>
                <a:prstDash val="solid"/>
              </a:ln>
              <a:solidFill>
                <a:sysClr val="windowText" lastClr="00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6" name="Picture 4" descr="👉👉#แจกฟรี &quot;กรอบข้อความลายไทย&quot;... - สื่อสร้างสรรค์เพื่อการศึกษา by ครูก้อย  | Facebook">
            <a:extLst>
              <a:ext uri="{FF2B5EF4-FFF2-40B4-BE49-F238E27FC236}">
                <a16:creationId xmlns:a16="http://schemas.microsoft.com/office/drawing/2014/main" id="{9B43588C-B5CC-49B2-81C6-AF68DD303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53" b="89209" l="4408" r="94215">
                        <a14:foregroundMark x1="17906" y1="41727" x2="17906" y2="41727"/>
                        <a14:foregroundMark x1="8815" y1="67626" x2="4408" y2="50360"/>
                        <a14:foregroundMark x1="89256" y1="30216" x2="90358" y2="64748"/>
                        <a14:foregroundMark x1="93939" y1="43165" x2="94215" y2="57554"/>
                        <a14:foregroundMark x1="78788" y1="47482" x2="11295" y2="43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269" y="2389244"/>
            <a:ext cx="1142048" cy="49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สี่เหลี่ยมผืนผ้า 56">
            <a:extLst>
              <a:ext uri="{FF2B5EF4-FFF2-40B4-BE49-F238E27FC236}">
                <a16:creationId xmlns:a16="http://schemas.microsoft.com/office/drawing/2014/main" id="{34C702CC-8A3F-449E-BC55-5F186EAFFA87}"/>
              </a:ext>
            </a:extLst>
          </p:cNvPr>
          <p:cNvSpPr/>
          <p:nvPr/>
        </p:nvSpPr>
        <p:spPr>
          <a:xfrm>
            <a:off x="5656699" y="2428779"/>
            <a:ext cx="1135187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นายณัฐพล  บุตรหิน</a:t>
            </a:r>
          </a:p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ครูประจำชั้น อนุบาล </a:t>
            </a:r>
            <a:r>
              <a:rPr lang="en-US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3/3</a:t>
            </a:r>
            <a:endParaRPr lang="th-TH" sz="1050" b="1" dirty="0">
              <a:ln w="18415" cmpd="sng">
                <a:noFill/>
                <a:prstDash val="solid"/>
              </a:ln>
              <a:solidFill>
                <a:sysClr val="windowText" lastClr="00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8" name="Picture 16" descr="กล่องข้อความสีเหลือง | การออกแบบปกหนังสือ, กระดาษเขียน, สมุดออร์แกไนเซอร์">
            <a:extLst>
              <a:ext uri="{FF2B5EF4-FFF2-40B4-BE49-F238E27FC236}">
                <a16:creationId xmlns:a16="http://schemas.microsoft.com/office/drawing/2014/main" id="{31740EE4-9A9D-43ED-A67C-1002CB4E0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6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976" y="2218484"/>
            <a:ext cx="4748896" cy="1872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เคมีวิทยาศาสตร์เด็กวิทยาศาสตร์, พื้นที่, ลูกบอล png | PNGEgg">
            <a:extLst>
              <a:ext uri="{FF2B5EF4-FFF2-40B4-BE49-F238E27FC236}">
                <a16:creationId xmlns:a16="http://schemas.microsoft.com/office/drawing/2014/main" id="{BC4D21AC-D993-42A5-98B8-70B37D2917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8231" b="93170" l="4889" r="46000">
                        <a14:foregroundMark x1="46111" y1="51138" x2="46111" y2="51138"/>
                        <a14:foregroundMark x1="31556" y1="8406" x2="31556" y2="8406"/>
                        <a14:foregroundMark x1="11222" y1="51138" x2="11222" y2="51138"/>
                        <a14:foregroundMark x1="27333" y1="85114" x2="27333" y2="85114"/>
                        <a14:foregroundMark x1="33667" y1="84063" x2="33667" y2="93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812"/>
          <a:stretch/>
        </p:blipFill>
        <p:spPr bwMode="auto">
          <a:xfrm>
            <a:off x="2395480" y="7563385"/>
            <a:ext cx="1125978" cy="145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สี่เหลี่ยมผืนผ้า 61">
            <a:extLst>
              <a:ext uri="{FF2B5EF4-FFF2-40B4-BE49-F238E27FC236}">
                <a16:creationId xmlns:a16="http://schemas.microsoft.com/office/drawing/2014/main" id="{979D5B22-DF61-4FA9-ADB2-84601FA6E4B5}"/>
              </a:ext>
            </a:extLst>
          </p:cNvPr>
          <p:cNvSpPr/>
          <p:nvPr/>
        </p:nvSpPr>
        <p:spPr>
          <a:xfrm>
            <a:off x="452105" y="2918736"/>
            <a:ext cx="541538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28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กิจกรรมที่  2  กักน้ำไว้ได้</a:t>
            </a:r>
          </a:p>
        </p:txBody>
      </p:sp>
      <p:sp>
        <p:nvSpPr>
          <p:cNvPr id="60" name="สี่เหลี่ยมผืนผ้า 59">
            <a:extLst>
              <a:ext uri="{FF2B5EF4-FFF2-40B4-BE49-F238E27FC236}">
                <a16:creationId xmlns:a16="http://schemas.microsoft.com/office/drawing/2014/main" id="{AFE87724-C82D-47D6-A7C5-4A0B73A220EF}"/>
              </a:ext>
            </a:extLst>
          </p:cNvPr>
          <p:cNvSpPr/>
          <p:nvPr/>
        </p:nvSpPr>
        <p:spPr>
          <a:xfrm>
            <a:off x="635997" y="3463803"/>
            <a:ext cx="6129907" cy="70788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/>
              <a:t>จุดประสงค์	1. ศึกษาเรื่องอากาศ ณ อุณหภูมิต่างๆ</a:t>
            </a:r>
          </a:p>
          <a:p>
            <a:pPr algn="ctr"/>
            <a:r>
              <a:rPr lang="th-TH" dirty="0"/>
              <a:t>		2. เด็กเกิดทักษะกระบวนการเรียนรู้ทางวิทยาศาสตร์</a:t>
            </a:r>
          </a:p>
        </p:txBody>
      </p:sp>
      <p:pic>
        <p:nvPicPr>
          <p:cNvPr id="1026" name="Picture 2" descr="เคมีวิทยาศาสตร์เด็กวิทยาศาสตร์, พื้นที่, ลูกบอล png | PNGEgg">
            <a:extLst>
              <a:ext uri="{FF2B5EF4-FFF2-40B4-BE49-F238E27FC236}">
                <a16:creationId xmlns:a16="http://schemas.microsoft.com/office/drawing/2014/main" id="{FC2A3F82-F7EE-4C63-92F9-E12BF08FB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678" b="97198" l="10000" r="90778">
                        <a14:foregroundMark x1="65444" y1="4378" x2="65444" y2="4378"/>
                        <a14:foregroundMark x1="69444" y1="22417" x2="69444" y2="22417"/>
                        <a14:foregroundMark x1="75111" y1="22067" x2="75111" y2="22067"/>
                        <a14:foregroundMark x1="90778" y1="29772" x2="90778" y2="29772"/>
                        <a14:foregroundMark x1="88667" y1="16988" x2="88667" y2="16988"/>
                        <a14:foregroundMark x1="88667" y1="29072" x2="88667" y2="29072"/>
                        <a14:foregroundMark x1="66889" y1="31699" x2="70444" y2="55692"/>
                        <a14:foregroundMark x1="70444" y1="55692" x2="72000" y2="61821"/>
                        <a14:foregroundMark x1="70222" y1="16637" x2="65889" y2="28196"/>
                        <a14:foregroundMark x1="65889" y1="28196" x2="65778" y2="28371"/>
                        <a14:foregroundMark x1="88444" y1="29422" x2="89333" y2="37653"/>
                        <a14:foregroundMark x1="67556" y1="88441" x2="74111" y2="91769"/>
                        <a14:foregroundMark x1="62667" y1="96848" x2="58444" y2="97373"/>
                        <a14:foregroundMark x1="70000" y1="3678" x2="70000" y2="36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3357" y="3012103"/>
            <a:ext cx="2021299" cy="1282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สี่เหลี่ยมผืนผ้า 63">
            <a:extLst>
              <a:ext uri="{FF2B5EF4-FFF2-40B4-BE49-F238E27FC236}">
                <a16:creationId xmlns:a16="http://schemas.microsoft.com/office/drawing/2014/main" id="{701AAEDF-F8BE-4AB2-A170-FE853F3D73AD}"/>
              </a:ext>
            </a:extLst>
          </p:cNvPr>
          <p:cNvSpPr/>
          <p:nvPr/>
        </p:nvSpPr>
        <p:spPr>
          <a:xfrm>
            <a:off x="635997" y="3438264"/>
            <a:ext cx="6298042" cy="67710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th-TH" sz="2000" b="1" dirty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จุดประสงค์	</a:t>
            </a:r>
          </a:p>
          <a:p>
            <a:r>
              <a:rPr lang="th-TH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1.   ศึกษาเรื่องแรงดันอากาศด้วยวิธีการต่างๆ    2. เด็กเกิดทักษะกระบวนการเรียนรู้ทางวิทยาศาสตร์ </a:t>
            </a:r>
          </a:p>
        </p:txBody>
      </p:sp>
      <p:sp>
        <p:nvSpPr>
          <p:cNvPr id="66" name="สี่เหลี่ยมผืนผ้า 65">
            <a:extLst>
              <a:ext uri="{FF2B5EF4-FFF2-40B4-BE49-F238E27FC236}">
                <a16:creationId xmlns:a16="http://schemas.microsoft.com/office/drawing/2014/main" id="{EEB5D8F9-4AD6-49FF-A936-C715C76C391B}"/>
              </a:ext>
            </a:extLst>
          </p:cNvPr>
          <p:cNvSpPr/>
          <p:nvPr/>
        </p:nvSpPr>
        <p:spPr>
          <a:xfrm>
            <a:off x="139291" y="4394493"/>
            <a:ext cx="2819177" cy="42473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th-TH" sz="2000" b="1" dirty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ผลที่เกิดกับเด็ก	</a:t>
            </a:r>
          </a:p>
          <a:p>
            <a:r>
              <a:rPr lang="th-TH" sz="1600" b="1" dirty="0">
                <a:ln w="1841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1. ผลที่เกิดตามวัตถุประสงค์</a:t>
            </a:r>
          </a:p>
          <a:p>
            <a:r>
              <a:rPr lang="th-TH" sz="16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 </a:t>
            </a:r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1.1 เด็กมีความรู้ความเข้าใจ เรื่องแรงดันอากาศด้วยวิธีการต่างๆมากขึ้น</a:t>
            </a:r>
          </a:p>
          <a:p>
            <a:r>
              <a:rPr lang="th-TH" sz="16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 </a:t>
            </a:r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1.2 เด็กเกิดทักษะกระบวนการเรียนรู้ทางวิทยาศาสตร์ </a:t>
            </a:r>
            <a:endParaRPr lang="th-TH" sz="1600" b="1" dirty="0">
              <a:ln w="18415" cmpd="sng">
                <a:noFill/>
                <a:prstDash val="solid"/>
              </a:ln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Mali Grade 6" panose="02000506000000020004" pitchFamily="2" charset="-34"/>
              <a:cs typeface="+mj-cs"/>
            </a:endParaRPr>
          </a:p>
          <a:p>
            <a:r>
              <a:rPr lang="th-TH" sz="1600" b="1" dirty="0">
                <a:ln w="1841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2.พัฒนาการความสามารถพื้นฐานและพัฒนาการของเด็กปฐมวัย</a:t>
            </a:r>
          </a:p>
          <a:p>
            <a:r>
              <a:rPr lang="th-TH" sz="1600" b="1" dirty="0">
                <a:ln w="18415" cmpd="sng">
                  <a:noFill/>
                  <a:prstDash val="solid"/>
                </a:ln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 </a:t>
            </a:r>
            <a:r>
              <a:rPr lang="th-TH" sz="1400" b="1" dirty="0">
                <a:ln w="18415" cmpd="sng">
                  <a:noFill/>
                  <a:prstDash val="solid"/>
                </a:ln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2.1 ด้ายการเรียนรู้/ด้านภาษา/สติปัญญา</a:t>
            </a:r>
          </a:p>
          <a:p>
            <a:pPr marL="85725" indent="-85725"/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 - เด็กสามารถบอก/เล่า วิธีการหาคำตอบของตนเองได้              - เด็กๆได้เรียนรู้เรื่องแรงตึงผิว</a:t>
            </a:r>
          </a:p>
          <a:p>
            <a:r>
              <a:rPr lang="th-TH" sz="1400" b="1" dirty="0">
                <a:ln w="18415" cmpd="sng">
                  <a:noFill/>
                  <a:prstDash val="solid"/>
                </a:ln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 2.2 ด้านสังคม</a:t>
            </a:r>
          </a:p>
          <a:p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 - เด็กรู้จักการปฏิบัติตามข้อตกลงได้</a:t>
            </a:r>
          </a:p>
          <a:p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 - เด็กรู้จักการช่วยเหลือซึ่งกันและกัน</a:t>
            </a:r>
          </a:p>
          <a:p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 </a:t>
            </a:r>
            <a:r>
              <a:rPr lang="th-TH" sz="1400" b="1" dirty="0">
                <a:ln w="18415" cmpd="sng">
                  <a:noFill/>
                  <a:prstDash val="solid"/>
                </a:ln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2.3 ด้านอารมณ์ - จิตใจ</a:t>
            </a:r>
          </a:p>
          <a:p>
            <a:pPr indent="85725"/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- เด็กมีความสนใจและมีสมาธิในการทดลอง</a:t>
            </a:r>
          </a:p>
          <a:p>
            <a:pPr indent="85725"/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- เด็กยอมรับในความสามารถของเพื่อน</a:t>
            </a:r>
          </a:p>
          <a:p>
            <a:pPr marL="85725"/>
            <a:r>
              <a:rPr lang="th-TH" sz="1400" b="1" dirty="0">
                <a:ln w="18415" cmpd="sng">
                  <a:noFill/>
                  <a:prstDash val="solid"/>
                </a:ln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2.4 ด้านการเคลื่อนไหวร่างกาย</a:t>
            </a:r>
          </a:p>
          <a:p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 - เด็กสามารถใช้มือหยิบจับุปกรณ์ได้อย่างคล่องแคล่ว</a:t>
            </a:r>
          </a:p>
        </p:txBody>
      </p:sp>
      <p:pic>
        <p:nvPicPr>
          <p:cNvPr id="73" name="รูปภาพ 72">
            <a:extLst>
              <a:ext uri="{FF2B5EF4-FFF2-40B4-BE49-F238E27FC236}">
                <a16:creationId xmlns:a16="http://schemas.microsoft.com/office/drawing/2014/main" id="{F509C238-03EA-4E1D-BB79-A16CCEE471D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619" y="9114160"/>
            <a:ext cx="673267" cy="673267"/>
          </a:xfrm>
          <a:prstGeom prst="rect">
            <a:avLst/>
          </a:prstGeom>
        </p:spPr>
      </p:pic>
      <p:sp>
        <p:nvSpPr>
          <p:cNvPr id="75" name="สี่เหลี่ยมผืนผ้า 74">
            <a:extLst>
              <a:ext uri="{FF2B5EF4-FFF2-40B4-BE49-F238E27FC236}">
                <a16:creationId xmlns:a16="http://schemas.microsoft.com/office/drawing/2014/main" id="{726A5ECC-1E63-49BF-93AC-A6B8557405DF}"/>
              </a:ext>
            </a:extLst>
          </p:cNvPr>
          <p:cNvSpPr/>
          <p:nvPr/>
        </p:nvSpPr>
        <p:spPr>
          <a:xfrm>
            <a:off x="3213177" y="9278377"/>
            <a:ext cx="2865352" cy="461665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12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โรงเรียนชุมชนสามพร้าว </a:t>
            </a:r>
          </a:p>
          <a:p>
            <a:pPr algn="r"/>
            <a:r>
              <a:rPr lang="th-TH" sz="12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๔๔๖ หมู่ที่ ๒ ตำบลสามพร้าว อำเภอเมือง จังหวัดอุดรธานี ๔๑๐๐๐ </a:t>
            </a:r>
          </a:p>
        </p:txBody>
      </p:sp>
      <p:pic>
        <p:nvPicPr>
          <p:cNvPr id="69" name="รูปภาพ 68">
            <a:extLst>
              <a:ext uri="{FF2B5EF4-FFF2-40B4-BE49-F238E27FC236}">
                <a16:creationId xmlns:a16="http://schemas.microsoft.com/office/drawing/2014/main" id="{92AD7894-185F-40A5-9C21-B79FCA14ECD6}"/>
              </a:ext>
            </a:extLst>
          </p:cNvPr>
          <p:cNvPicPr/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46929" y="4138684"/>
            <a:ext cx="1601967" cy="1973581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4" name="รูปภาพ 73">
            <a:extLst>
              <a:ext uri="{FF2B5EF4-FFF2-40B4-BE49-F238E27FC236}">
                <a16:creationId xmlns:a16="http://schemas.microsoft.com/office/drawing/2014/main" id="{2B79F00A-325D-4B5B-A3A5-27E6B090EE89}"/>
              </a:ext>
            </a:extLst>
          </p:cNvPr>
          <p:cNvPicPr/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675" y="4324492"/>
            <a:ext cx="1181100" cy="1574800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6" name="รูปภาพ 75">
            <a:extLst>
              <a:ext uri="{FF2B5EF4-FFF2-40B4-BE49-F238E27FC236}">
                <a16:creationId xmlns:a16="http://schemas.microsoft.com/office/drawing/2014/main" id="{39D7F105-BF99-4AF8-886D-3E3ED88696DB}"/>
              </a:ext>
            </a:extLst>
          </p:cNvPr>
          <p:cNvPicPr/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640" y="6046700"/>
            <a:ext cx="1152525" cy="1536700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7" name="รูปภาพ 76">
            <a:extLst>
              <a:ext uri="{FF2B5EF4-FFF2-40B4-BE49-F238E27FC236}">
                <a16:creationId xmlns:a16="http://schemas.microsoft.com/office/drawing/2014/main" id="{CDD9F596-E5F7-41E6-9A12-363CA6C5CFB7}"/>
              </a:ext>
            </a:extLst>
          </p:cNvPr>
          <p:cNvPicPr/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533" y="6086866"/>
            <a:ext cx="1973580" cy="1496534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8" name="รูปภาพ 77">
            <a:extLst>
              <a:ext uri="{FF2B5EF4-FFF2-40B4-BE49-F238E27FC236}">
                <a16:creationId xmlns:a16="http://schemas.microsoft.com/office/drawing/2014/main" id="{81633F4B-6481-4F90-8B57-22666697D149}"/>
              </a:ext>
            </a:extLst>
          </p:cNvPr>
          <p:cNvPicPr/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529" y="7704066"/>
            <a:ext cx="1973580" cy="1481455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801761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สี่เหลี่ยมผืนผ้า 64">
            <a:extLst>
              <a:ext uri="{FF2B5EF4-FFF2-40B4-BE49-F238E27FC236}">
                <a16:creationId xmlns:a16="http://schemas.microsoft.com/office/drawing/2014/main" id="{1E8BAE0B-388C-494E-A334-6F7A8F927433}"/>
              </a:ext>
            </a:extLst>
          </p:cNvPr>
          <p:cNvSpPr/>
          <p:nvPr/>
        </p:nvSpPr>
        <p:spPr>
          <a:xfrm>
            <a:off x="139292" y="4241783"/>
            <a:ext cx="2938810" cy="453645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/>
              <a:t>จุดประสงค์	1. ศึกษาเรื่องอากาศ ณ อุณหภูมิต่างๆ</a:t>
            </a:r>
          </a:p>
          <a:p>
            <a:pPr algn="ctr"/>
            <a:r>
              <a:rPr lang="th-TH" dirty="0"/>
              <a:t>		2. เด็กเกิดทักษะกระบวนการเรียนรู้ทางวิทยาศาสตร์</a:t>
            </a:r>
          </a:p>
        </p:txBody>
      </p:sp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id="{C61FEB89-2935-4B2F-A260-D27E4CE98EDA}"/>
              </a:ext>
            </a:extLst>
          </p:cNvPr>
          <p:cNvSpPr/>
          <p:nvPr/>
        </p:nvSpPr>
        <p:spPr>
          <a:xfrm>
            <a:off x="0" y="-120642"/>
            <a:ext cx="6858000" cy="20065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1EEE0BEF-0B67-4785-AFB8-030DFB30C0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573" b="850"/>
          <a:stretch/>
        </p:blipFill>
        <p:spPr>
          <a:xfrm>
            <a:off x="19658" y="277014"/>
            <a:ext cx="1197318" cy="1168763"/>
          </a:xfrm>
          <a:prstGeom prst="ellipse">
            <a:avLst/>
          </a:prstGeom>
          <a:ln w="12700">
            <a:noFill/>
            <a:prstDash val="solid"/>
          </a:ln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33BD6739-F91C-4733-9192-780303C834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1" t="10601" b="8569"/>
          <a:stretch/>
        </p:blipFill>
        <p:spPr>
          <a:xfrm>
            <a:off x="1028578" y="0"/>
            <a:ext cx="5829422" cy="1722793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1547175E-FB9C-4623-93CC-41EE399836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630" y="260614"/>
            <a:ext cx="1096667" cy="1168763"/>
          </a:xfrm>
          <a:prstGeom prst="ellipse">
            <a:avLst/>
          </a:prstGeom>
        </p:spPr>
      </p:pic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7F880FFD-52E7-4AA7-93A4-11FF31092A8B}"/>
              </a:ext>
            </a:extLst>
          </p:cNvPr>
          <p:cNvSpPr/>
          <p:nvPr/>
        </p:nvSpPr>
        <p:spPr>
          <a:xfrm>
            <a:off x="2020878" y="310113"/>
            <a:ext cx="474567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400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กิจกรรมการทดลอง</a:t>
            </a:r>
          </a:p>
        </p:txBody>
      </p:sp>
      <p:sp>
        <p:nvSpPr>
          <p:cNvPr id="10" name="สี่เหลี่ยมผืนผ้า 9">
            <a:extLst>
              <a:ext uri="{FF2B5EF4-FFF2-40B4-BE49-F238E27FC236}">
                <a16:creationId xmlns:a16="http://schemas.microsoft.com/office/drawing/2014/main" id="{4FC6488C-715E-4680-A8A7-8402F29C7B18}"/>
              </a:ext>
            </a:extLst>
          </p:cNvPr>
          <p:cNvSpPr/>
          <p:nvPr/>
        </p:nvSpPr>
        <p:spPr>
          <a:xfrm>
            <a:off x="2046216" y="791840"/>
            <a:ext cx="474567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40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บ้านนักวิทยาศาสตร์น้อย</a:t>
            </a:r>
          </a:p>
        </p:txBody>
      </p:sp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87C6DC52-6558-46E5-8888-26FB781CFA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683" y="-62453"/>
            <a:ext cx="1346534" cy="490523"/>
          </a:xfrm>
          <a:prstGeom prst="rect">
            <a:avLst/>
          </a:prstGeom>
        </p:spPr>
      </p:pic>
      <p:sp>
        <p:nvSpPr>
          <p:cNvPr id="14" name="สี่เหลี่ยมผืนผ้า 13">
            <a:extLst>
              <a:ext uri="{FF2B5EF4-FFF2-40B4-BE49-F238E27FC236}">
                <a16:creationId xmlns:a16="http://schemas.microsoft.com/office/drawing/2014/main" id="{B93BBA35-2CF8-4007-BD8B-A30597756CC8}"/>
              </a:ext>
            </a:extLst>
          </p:cNvPr>
          <p:cNvSpPr/>
          <p:nvPr/>
        </p:nvSpPr>
        <p:spPr>
          <a:xfrm>
            <a:off x="2119511" y="1318062"/>
            <a:ext cx="474567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240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โรงเรียนชุมชนสามพร้าว </a:t>
            </a:r>
            <a:r>
              <a:rPr lang="th-TH" sz="2400" b="1" dirty="0" err="1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สพ</a:t>
            </a:r>
            <a:r>
              <a:rPr lang="th-TH" sz="240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ป.อุดรธานี เขต </a:t>
            </a:r>
            <a:r>
              <a:rPr lang="en-US" sz="240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1</a:t>
            </a:r>
            <a:endParaRPr lang="th-TH" sz="2400" b="1" dirty="0">
              <a:ln w="18415" cmpd="sng">
                <a:noFill/>
                <a:prstDash val="solid"/>
              </a:ln>
              <a:solidFill>
                <a:sysClr val="windowText" lastClr="00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Mali Grade 6" panose="02000506000000020004" pitchFamily="2" charset="-34"/>
              <a:cs typeface="+mj-cs"/>
            </a:endParaRPr>
          </a:p>
        </p:txBody>
      </p:sp>
      <p:sp>
        <p:nvSpPr>
          <p:cNvPr id="15" name="สี่เหลี่ยมผืนผ้า 14">
            <a:extLst>
              <a:ext uri="{FF2B5EF4-FFF2-40B4-BE49-F238E27FC236}">
                <a16:creationId xmlns:a16="http://schemas.microsoft.com/office/drawing/2014/main" id="{E71964C9-741A-41BE-A387-AFF80689FCD3}"/>
              </a:ext>
            </a:extLst>
          </p:cNvPr>
          <p:cNvSpPr/>
          <p:nvPr/>
        </p:nvSpPr>
        <p:spPr>
          <a:xfrm>
            <a:off x="0" y="1843434"/>
            <a:ext cx="6857999" cy="76906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4273DE9C-EC68-48C7-BF15-6EEF37255F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44" y="1777203"/>
            <a:ext cx="632197" cy="856192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8" name="Picture 4" descr="👉👉#แจกฟรี &quot;กรอบข้อความลายไทย&quot;... - สื่อสร้างสรรค์เพื่อการศึกษา by ครูก้อย  | Facebook">
            <a:extLst>
              <a:ext uri="{FF2B5EF4-FFF2-40B4-BE49-F238E27FC236}">
                <a16:creationId xmlns:a16="http://schemas.microsoft.com/office/drawing/2014/main" id="{D882A128-D81F-4622-ABB8-564595B6F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53" b="89209" l="4408" r="94215">
                        <a14:foregroundMark x1="17906" y1="41727" x2="17906" y2="41727"/>
                        <a14:foregroundMark x1="8815" y1="67626" x2="4408" y2="50360"/>
                        <a14:foregroundMark x1="89256" y1="30216" x2="90358" y2="64748"/>
                        <a14:foregroundMark x1="93939" y1="43165" x2="94215" y2="57554"/>
                        <a14:foregroundMark x1="78788" y1="47482" x2="11295" y2="43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3" y="2390323"/>
            <a:ext cx="1118741" cy="49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สี่เหลี่ยมผืนผ้า 25">
            <a:extLst>
              <a:ext uri="{FF2B5EF4-FFF2-40B4-BE49-F238E27FC236}">
                <a16:creationId xmlns:a16="http://schemas.microsoft.com/office/drawing/2014/main" id="{55850C5D-94BC-4DC7-93AD-C5BD39FD02D2}"/>
              </a:ext>
            </a:extLst>
          </p:cNvPr>
          <p:cNvSpPr/>
          <p:nvPr/>
        </p:nvSpPr>
        <p:spPr>
          <a:xfrm>
            <a:off x="68404" y="2432471"/>
            <a:ext cx="1135187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น.ส.สุวน</a:t>
            </a:r>
            <a:r>
              <a:rPr lang="th-TH" sz="1050" b="1" dirty="0" err="1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ันต์</a:t>
            </a:r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  ศรีรักษา</a:t>
            </a:r>
          </a:p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ครูประจำชั้น อนุบาล </a:t>
            </a:r>
            <a:r>
              <a:rPr lang="en-US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2/1</a:t>
            </a:r>
            <a:endParaRPr lang="th-TH" sz="1050" b="1" dirty="0">
              <a:ln w="18415" cmpd="sng">
                <a:noFill/>
                <a:prstDash val="solid"/>
              </a:ln>
              <a:solidFill>
                <a:sysClr val="windowText" lastClr="00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39" name="รูปภาพ 38">
            <a:extLst>
              <a:ext uri="{FF2B5EF4-FFF2-40B4-BE49-F238E27FC236}">
                <a16:creationId xmlns:a16="http://schemas.microsoft.com/office/drawing/2014/main" id="{473FA82F-CF35-4405-8637-6623C335FB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237" y="1725983"/>
            <a:ext cx="755891" cy="93980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1" name="รูปภาพ 40">
            <a:extLst>
              <a:ext uri="{FF2B5EF4-FFF2-40B4-BE49-F238E27FC236}">
                <a16:creationId xmlns:a16="http://schemas.microsoft.com/office/drawing/2014/main" id="{1837223A-F46A-4CB7-AE64-8744A819412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377" y="1747439"/>
            <a:ext cx="755890" cy="878334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3" name="รูปภาพ 42">
            <a:extLst>
              <a:ext uri="{FF2B5EF4-FFF2-40B4-BE49-F238E27FC236}">
                <a16:creationId xmlns:a16="http://schemas.microsoft.com/office/drawing/2014/main" id="{E8A98F3A-5944-4A68-85E5-025AB7FA538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216" y="1758248"/>
            <a:ext cx="660453" cy="844244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5" name="รูปภาพ 44">
            <a:extLst>
              <a:ext uri="{FF2B5EF4-FFF2-40B4-BE49-F238E27FC236}">
                <a16:creationId xmlns:a16="http://schemas.microsoft.com/office/drawing/2014/main" id="{C2F6A488-9248-48E1-9939-E0FEAD81F91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641" y="1770420"/>
            <a:ext cx="702746" cy="828019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7" name="รูปภาพ 46">
            <a:extLst>
              <a:ext uri="{FF2B5EF4-FFF2-40B4-BE49-F238E27FC236}">
                <a16:creationId xmlns:a16="http://schemas.microsoft.com/office/drawing/2014/main" id="{DC6EFBEA-879D-4E65-8A27-119E9E4FF65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667" y="1752304"/>
            <a:ext cx="692351" cy="94308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8" name="Picture 4" descr="👉👉#แจกฟรี &quot;กรอบข้อความลายไทย&quot;... - สื่อสร้างสรรค์เพื่อการศึกษา by ครูก้อย  | Facebook">
            <a:extLst>
              <a:ext uri="{FF2B5EF4-FFF2-40B4-BE49-F238E27FC236}">
                <a16:creationId xmlns:a16="http://schemas.microsoft.com/office/drawing/2014/main" id="{B9978C00-31BF-4D53-BBAE-5C610CB8D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53" b="89209" l="4408" r="94215">
                        <a14:foregroundMark x1="17906" y1="41727" x2="17906" y2="41727"/>
                        <a14:foregroundMark x1="8815" y1="67626" x2="4408" y2="50360"/>
                        <a14:foregroundMark x1="89256" y1="30216" x2="90358" y2="64748"/>
                        <a14:foregroundMark x1="93939" y1="43165" x2="94215" y2="57554"/>
                        <a14:foregroundMark x1="78788" y1="47482" x2="11295" y2="43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959" y="2383498"/>
            <a:ext cx="1219144" cy="49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สี่เหลี่ยมผืนผ้า 48">
            <a:extLst>
              <a:ext uri="{FF2B5EF4-FFF2-40B4-BE49-F238E27FC236}">
                <a16:creationId xmlns:a16="http://schemas.microsoft.com/office/drawing/2014/main" id="{C7D35A22-D4BB-494E-BAA3-B4DE0A8919EC}"/>
              </a:ext>
            </a:extLst>
          </p:cNvPr>
          <p:cNvSpPr/>
          <p:nvPr/>
        </p:nvSpPr>
        <p:spPr>
          <a:xfrm>
            <a:off x="1180886" y="2441916"/>
            <a:ext cx="1135187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น.ส.วิไลภรณ์  เบอร์ไชสงค์</a:t>
            </a:r>
          </a:p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ครูประจำชั้น อนุบาล </a:t>
            </a:r>
            <a:r>
              <a:rPr lang="en-US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2/2</a:t>
            </a:r>
            <a:endParaRPr lang="th-TH" sz="1050" b="1" dirty="0">
              <a:ln w="18415" cmpd="sng">
                <a:noFill/>
                <a:prstDash val="solid"/>
              </a:ln>
              <a:solidFill>
                <a:sysClr val="windowText" lastClr="00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0" name="Picture 4" descr="👉👉#แจกฟรี &quot;กรอบข้อความลายไทย&quot;... - สื่อสร้างสรรค์เพื่อการศึกษา by ครูก้อย  | Facebook">
            <a:extLst>
              <a:ext uri="{FF2B5EF4-FFF2-40B4-BE49-F238E27FC236}">
                <a16:creationId xmlns:a16="http://schemas.microsoft.com/office/drawing/2014/main" id="{5D66402B-36DF-4567-91FE-A482B170C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53" b="89209" l="4408" r="94215">
                        <a14:foregroundMark x1="17906" y1="41727" x2="17906" y2="41727"/>
                        <a14:foregroundMark x1="8815" y1="67626" x2="4408" y2="50360"/>
                        <a14:foregroundMark x1="89256" y1="30216" x2="90358" y2="64748"/>
                        <a14:foregroundMark x1="93939" y1="43165" x2="94215" y2="57554"/>
                        <a14:foregroundMark x1="78788" y1="47482" x2="11295" y2="43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948" y="2383498"/>
            <a:ext cx="1113167" cy="49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สี่เหลี่ยมผืนผ้า 50">
            <a:extLst>
              <a:ext uri="{FF2B5EF4-FFF2-40B4-BE49-F238E27FC236}">
                <a16:creationId xmlns:a16="http://schemas.microsoft.com/office/drawing/2014/main" id="{7E56735D-7C5D-4B53-9CF4-AF8E28F026D1}"/>
              </a:ext>
            </a:extLst>
          </p:cNvPr>
          <p:cNvSpPr/>
          <p:nvPr/>
        </p:nvSpPr>
        <p:spPr>
          <a:xfrm>
            <a:off x="2332856" y="2432503"/>
            <a:ext cx="1103259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นางสงัด  อินยาศรี</a:t>
            </a:r>
          </a:p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ครูประจำชั้น อนุบาล </a:t>
            </a:r>
            <a:r>
              <a:rPr lang="en-US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2/3</a:t>
            </a:r>
            <a:endParaRPr lang="th-TH" sz="1050" b="1" dirty="0">
              <a:ln w="18415" cmpd="sng">
                <a:noFill/>
                <a:prstDash val="solid"/>
              </a:ln>
              <a:solidFill>
                <a:sysClr val="windowText" lastClr="00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2" name="Picture 4" descr="👉👉#แจกฟรี &quot;กรอบข้อความลายไทย&quot;... - สื่อสร้างสรรค์เพื่อการศึกษา by ครูก้อย  | Facebook">
            <a:extLst>
              <a:ext uri="{FF2B5EF4-FFF2-40B4-BE49-F238E27FC236}">
                <a16:creationId xmlns:a16="http://schemas.microsoft.com/office/drawing/2014/main" id="{C6133687-7839-4BDC-9761-BCE20073A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53" b="89209" l="4408" r="94215">
                        <a14:foregroundMark x1="17906" y1="41727" x2="17906" y2="41727"/>
                        <a14:foregroundMark x1="8815" y1="67626" x2="4408" y2="50360"/>
                        <a14:foregroundMark x1="89256" y1="30216" x2="90358" y2="64748"/>
                        <a14:foregroundMark x1="93939" y1="43165" x2="94215" y2="57554"/>
                        <a14:foregroundMark x1="78788" y1="47482" x2="11295" y2="43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061" y="2378014"/>
            <a:ext cx="1191853" cy="49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สี่เหลี่ยมผืนผ้า 52">
            <a:extLst>
              <a:ext uri="{FF2B5EF4-FFF2-40B4-BE49-F238E27FC236}">
                <a16:creationId xmlns:a16="http://schemas.microsoft.com/office/drawing/2014/main" id="{FAC792BF-FBF4-4742-A7EF-B818E3A7CE87}"/>
              </a:ext>
            </a:extLst>
          </p:cNvPr>
          <p:cNvSpPr/>
          <p:nvPr/>
        </p:nvSpPr>
        <p:spPr>
          <a:xfrm>
            <a:off x="3436004" y="2419653"/>
            <a:ext cx="1103259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น.ส.อมรรัตน์  พันธ์นพ</a:t>
            </a:r>
          </a:p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ครูประจำชั้น อนุบาล </a:t>
            </a:r>
            <a:r>
              <a:rPr lang="en-US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3/1</a:t>
            </a:r>
            <a:endParaRPr lang="th-TH" sz="1050" b="1" dirty="0">
              <a:ln w="18415" cmpd="sng">
                <a:noFill/>
                <a:prstDash val="solid"/>
              </a:ln>
              <a:solidFill>
                <a:sysClr val="windowText" lastClr="00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4" name="Picture 4" descr="👉👉#แจกฟรี &quot;กรอบข้อความลายไทย&quot;... - สื่อสร้างสรรค์เพื่อการศึกษา by ครูก้อย  | Facebook">
            <a:extLst>
              <a:ext uri="{FF2B5EF4-FFF2-40B4-BE49-F238E27FC236}">
                <a16:creationId xmlns:a16="http://schemas.microsoft.com/office/drawing/2014/main" id="{064C0A86-567C-4195-BE42-8420B084B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53" b="89209" l="4408" r="94215">
                        <a14:foregroundMark x1="17906" y1="41727" x2="17906" y2="41727"/>
                        <a14:foregroundMark x1="8815" y1="67626" x2="4408" y2="50360"/>
                        <a14:foregroundMark x1="89256" y1="30216" x2="90358" y2="64748"/>
                        <a14:foregroundMark x1="93939" y1="43165" x2="94215" y2="57554"/>
                        <a14:foregroundMark x1="78788" y1="47482" x2="11295" y2="43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695" y="2375876"/>
            <a:ext cx="1169228" cy="49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สี่เหลี่ยมผืนผ้า 54">
            <a:extLst>
              <a:ext uri="{FF2B5EF4-FFF2-40B4-BE49-F238E27FC236}">
                <a16:creationId xmlns:a16="http://schemas.microsoft.com/office/drawing/2014/main" id="{4336072E-0104-473F-A7B8-9E36E01BEB3E}"/>
              </a:ext>
            </a:extLst>
          </p:cNvPr>
          <p:cNvSpPr/>
          <p:nvPr/>
        </p:nvSpPr>
        <p:spPr>
          <a:xfrm>
            <a:off x="4555104" y="2432810"/>
            <a:ext cx="1135187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นางสุพรรณี  ใยปางแก้ว</a:t>
            </a:r>
          </a:p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ครูประจำชั้น อนุบาล </a:t>
            </a:r>
            <a:r>
              <a:rPr lang="en-US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3/2</a:t>
            </a:r>
            <a:endParaRPr lang="th-TH" sz="1050" b="1" dirty="0">
              <a:ln w="18415" cmpd="sng">
                <a:noFill/>
                <a:prstDash val="solid"/>
              </a:ln>
              <a:solidFill>
                <a:sysClr val="windowText" lastClr="00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6" name="Picture 4" descr="👉👉#แจกฟรี &quot;กรอบข้อความลายไทย&quot;... - สื่อสร้างสรรค์เพื่อการศึกษา by ครูก้อย  | Facebook">
            <a:extLst>
              <a:ext uri="{FF2B5EF4-FFF2-40B4-BE49-F238E27FC236}">
                <a16:creationId xmlns:a16="http://schemas.microsoft.com/office/drawing/2014/main" id="{9B43588C-B5CC-49B2-81C6-AF68DD303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53" b="89209" l="4408" r="94215">
                        <a14:foregroundMark x1="17906" y1="41727" x2="17906" y2="41727"/>
                        <a14:foregroundMark x1="8815" y1="67626" x2="4408" y2="50360"/>
                        <a14:foregroundMark x1="89256" y1="30216" x2="90358" y2="64748"/>
                        <a14:foregroundMark x1="93939" y1="43165" x2="94215" y2="57554"/>
                        <a14:foregroundMark x1="78788" y1="47482" x2="11295" y2="43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269" y="2389244"/>
            <a:ext cx="1142048" cy="49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สี่เหลี่ยมผืนผ้า 56">
            <a:extLst>
              <a:ext uri="{FF2B5EF4-FFF2-40B4-BE49-F238E27FC236}">
                <a16:creationId xmlns:a16="http://schemas.microsoft.com/office/drawing/2014/main" id="{34C702CC-8A3F-449E-BC55-5F186EAFFA87}"/>
              </a:ext>
            </a:extLst>
          </p:cNvPr>
          <p:cNvSpPr/>
          <p:nvPr/>
        </p:nvSpPr>
        <p:spPr>
          <a:xfrm>
            <a:off x="5656699" y="2428779"/>
            <a:ext cx="1135187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นายณัฐพล  บุตรหิน</a:t>
            </a:r>
          </a:p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ครูประจำชั้น อนุบาล </a:t>
            </a:r>
            <a:r>
              <a:rPr lang="en-US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3/3</a:t>
            </a:r>
            <a:endParaRPr lang="th-TH" sz="1050" b="1" dirty="0">
              <a:ln w="18415" cmpd="sng">
                <a:noFill/>
                <a:prstDash val="solid"/>
              </a:ln>
              <a:solidFill>
                <a:sysClr val="windowText" lastClr="00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8" name="Picture 16" descr="กล่องข้อความสีเหลือง | การออกแบบปกหนังสือ, กระดาษเขียน, สมุดออร์แกไนเซอร์">
            <a:extLst>
              <a:ext uri="{FF2B5EF4-FFF2-40B4-BE49-F238E27FC236}">
                <a16:creationId xmlns:a16="http://schemas.microsoft.com/office/drawing/2014/main" id="{31740EE4-9A9D-43ED-A67C-1002CB4E0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6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591" y="2259139"/>
            <a:ext cx="5355042" cy="1872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สี่เหลี่ยมผืนผ้า 61">
            <a:extLst>
              <a:ext uri="{FF2B5EF4-FFF2-40B4-BE49-F238E27FC236}">
                <a16:creationId xmlns:a16="http://schemas.microsoft.com/office/drawing/2014/main" id="{979D5B22-DF61-4FA9-ADB2-84601FA6E4B5}"/>
              </a:ext>
            </a:extLst>
          </p:cNvPr>
          <p:cNvSpPr/>
          <p:nvPr/>
        </p:nvSpPr>
        <p:spPr>
          <a:xfrm>
            <a:off x="1177942" y="2957534"/>
            <a:ext cx="457817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2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กิจกรรมที่  20  ไหลแรงหรือค่อย</a:t>
            </a:r>
          </a:p>
        </p:txBody>
      </p:sp>
      <p:sp>
        <p:nvSpPr>
          <p:cNvPr id="60" name="สี่เหลี่ยมผืนผ้า 59">
            <a:extLst>
              <a:ext uri="{FF2B5EF4-FFF2-40B4-BE49-F238E27FC236}">
                <a16:creationId xmlns:a16="http://schemas.microsoft.com/office/drawing/2014/main" id="{AFE87724-C82D-47D6-A7C5-4A0B73A220EF}"/>
              </a:ext>
            </a:extLst>
          </p:cNvPr>
          <p:cNvSpPr/>
          <p:nvPr/>
        </p:nvSpPr>
        <p:spPr>
          <a:xfrm>
            <a:off x="635997" y="3530955"/>
            <a:ext cx="6129907" cy="64073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/>
              <a:t>จุดประสงค์	1. ศึกษาเรื่องอากาศ ณ อุณหภูมิต่างๆ</a:t>
            </a:r>
          </a:p>
          <a:p>
            <a:pPr algn="ctr"/>
            <a:r>
              <a:rPr lang="th-TH" dirty="0"/>
              <a:t>		2. เด็กเกิดทักษะกระบวนการเรียนรู้ทางวิทยาศาสตร์</a:t>
            </a:r>
          </a:p>
        </p:txBody>
      </p:sp>
      <p:pic>
        <p:nvPicPr>
          <p:cNvPr id="1026" name="Picture 2" descr="เคมีวิทยาศาสตร์เด็กวิทยาศาสตร์, พื้นที่, ลูกบอล png | PNGEgg">
            <a:extLst>
              <a:ext uri="{FF2B5EF4-FFF2-40B4-BE49-F238E27FC236}">
                <a16:creationId xmlns:a16="http://schemas.microsoft.com/office/drawing/2014/main" id="{FC2A3F82-F7EE-4C63-92F9-E12BF08FB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678" b="97198" l="10000" r="90778">
                        <a14:foregroundMark x1="65444" y1="4378" x2="65444" y2="4378"/>
                        <a14:foregroundMark x1="69444" y1="22417" x2="69444" y2="22417"/>
                        <a14:foregroundMark x1="75111" y1="22067" x2="75111" y2="22067"/>
                        <a14:foregroundMark x1="90778" y1="29772" x2="90778" y2="29772"/>
                        <a14:foregroundMark x1="88667" y1="16988" x2="88667" y2="16988"/>
                        <a14:foregroundMark x1="88667" y1="29072" x2="88667" y2="29072"/>
                        <a14:foregroundMark x1="66889" y1="31699" x2="70444" y2="55692"/>
                        <a14:foregroundMark x1="70444" y1="55692" x2="72000" y2="61821"/>
                        <a14:foregroundMark x1="70222" y1="16637" x2="65889" y2="28196"/>
                        <a14:foregroundMark x1="65889" y1="28196" x2="65778" y2="28371"/>
                        <a14:foregroundMark x1="88444" y1="29422" x2="89333" y2="37653"/>
                        <a14:foregroundMark x1="67556" y1="88441" x2="74111" y2="91769"/>
                        <a14:foregroundMark x1="62667" y1="96848" x2="58444" y2="97373"/>
                        <a14:foregroundMark x1="70000" y1="3678" x2="70000" y2="36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3357" y="3012103"/>
            <a:ext cx="2021299" cy="1282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สี่เหลี่ยมผืนผ้า 63">
            <a:extLst>
              <a:ext uri="{FF2B5EF4-FFF2-40B4-BE49-F238E27FC236}">
                <a16:creationId xmlns:a16="http://schemas.microsoft.com/office/drawing/2014/main" id="{701AAEDF-F8BE-4AB2-A170-FE853F3D73AD}"/>
              </a:ext>
            </a:extLst>
          </p:cNvPr>
          <p:cNvSpPr/>
          <p:nvPr/>
        </p:nvSpPr>
        <p:spPr>
          <a:xfrm>
            <a:off x="876847" y="3513385"/>
            <a:ext cx="629804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th-TH" sz="2000" b="1" dirty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จุดประสงค์	</a:t>
            </a:r>
          </a:p>
          <a:p>
            <a:r>
              <a:rPr lang="th-TH" sz="16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1. เพื่อศึกษาเรื่องแรงแรงดันน้ำ       2. เด็กเกิดทักษะกระบวนการเรียนรู้ทางวิทยาศาสตร์</a:t>
            </a:r>
          </a:p>
        </p:txBody>
      </p:sp>
      <p:sp>
        <p:nvSpPr>
          <p:cNvPr id="66" name="สี่เหลี่ยมผืนผ้า 65">
            <a:extLst>
              <a:ext uri="{FF2B5EF4-FFF2-40B4-BE49-F238E27FC236}">
                <a16:creationId xmlns:a16="http://schemas.microsoft.com/office/drawing/2014/main" id="{EEB5D8F9-4AD6-49FF-A936-C715C76C391B}"/>
              </a:ext>
            </a:extLst>
          </p:cNvPr>
          <p:cNvSpPr/>
          <p:nvPr/>
        </p:nvSpPr>
        <p:spPr>
          <a:xfrm>
            <a:off x="139292" y="4256368"/>
            <a:ext cx="2938810" cy="46166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th-TH" sz="2000" b="1" dirty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ผลที่เกิดกับเด็ก	</a:t>
            </a:r>
          </a:p>
          <a:p>
            <a:r>
              <a:rPr lang="th-TH" sz="1600" b="1" dirty="0">
                <a:ln w="1841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1. ผลที่เกิดตามวัตถุประสงค์</a:t>
            </a:r>
          </a:p>
          <a:p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1.1 เด็กมีความรู้ความเข้าใจ เรื่องแรงดันน้ำมากขึ้น</a:t>
            </a:r>
          </a:p>
          <a:p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1.2 เด็กเกิดทักษะกระบวนการเรียนรู้ทางวิทยาศาสตร์</a:t>
            </a:r>
          </a:p>
          <a:p>
            <a:r>
              <a:rPr lang="th-TH" sz="1600" b="1" dirty="0">
                <a:ln w="1841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2.พัฒนาการความสามารถพื้นฐานและพัฒนาการของเด็กปฐมวัย</a:t>
            </a:r>
          </a:p>
          <a:p>
            <a:r>
              <a:rPr lang="th-TH" sz="1600" b="1" dirty="0">
                <a:ln w="18415" cmpd="sng">
                  <a:noFill/>
                  <a:prstDash val="solid"/>
                </a:ln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 </a:t>
            </a:r>
            <a:r>
              <a:rPr lang="th-TH" sz="1400" b="1" dirty="0">
                <a:ln w="18415" cmpd="sng">
                  <a:noFill/>
                  <a:prstDash val="solid"/>
                </a:ln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2.1 ด้ายการเรียนรู้/ด้านภาษา/สติปัญญา</a:t>
            </a:r>
          </a:p>
          <a:p>
            <a:pPr marL="85725"/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- เด็กสามารถบอก/เล่า วิธีการหาคำตอบของตนเองได้ </a:t>
            </a:r>
          </a:p>
          <a:p>
            <a:pPr marL="85725"/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- เด็กได้เรียนรู้เรื่องแรงดันน้ำ</a:t>
            </a:r>
          </a:p>
          <a:p>
            <a:pPr marL="85725"/>
            <a:r>
              <a:rPr lang="th-TH" sz="1400" b="1" dirty="0">
                <a:ln w="18415" cmpd="sng">
                  <a:noFill/>
                  <a:prstDash val="solid"/>
                </a:ln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2.2 ด้านสังคม</a:t>
            </a:r>
          </a:p>
          <a:p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- เด็กรู้จักการรอคอยและปฏิบัติตามข้อตกลงได้</a:t>
            </a:r>
          </a:p>
          <a:p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- เด็กรู้จักการช่วยเหลือซึ่งกันและกัน</a:t>
            </a:r>
          </a:p>
          <a:p>
            <a:r>
              <a:rPr lang="th-TH" sz="1400" b="1" dirty="0">
                <a:ln w="18415" cmpd="sng">
                  <a:noFill/>
                  <a:prstDash val="solid"/>
                </a:ln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2.3 ด้านอารมณ์ – จิตใจ</a:t>
            </a:r>
          </a:p>
          <a:p>
            <a:pPr indent="85725"/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- เด็กมีความสนใจและมีสมาธิในการทดลอง</a:t>
            </a:r>
          </a:p>
          <a:p>
            <a:pPr indent="85725"/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- เด็กยอมรับในความสามารถของเพื่อน</a:t>
            </a:r>
          </a:p>
          <a:p>
            <a:pPr indent="85725"/>
            <a:r>
              <a:rPr lang="th-TH" sz="1400" b="1" dirty="0">
                <a:ln w="18415" cmpd="sng">
                  <a:noFill/>
                  <a:prstDash val="solid"/>
                </a:ln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2.4 ด้านการเคลื่อนไหวร่างกาย</a:t>
            </a:r>
          </a:p>
          <a:p>
            <a:pPr indent="88900"/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- เด็กสามารถใช้มือในการลอกฉลากบนขวดน้ำออก                           และการดึงเทปกาวใสที่ปิดรูขวดออก</a:t>
            </a:r>
          </a:p>
          <a:p>
            <a:pPr indent="88900"/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- เด็กสามารถใช้มือในการวาดภาพระบายสีได้อย่างคล่องแคล่ว</a:t>
            </a:r>
          </a:p>
        </p:txBody>
      </p:sp>
      <p:pic>
        <p:nvPicPr>
          <p:cNvPr id="73" name="รูปภาพ 72">
            <a:extLst>
              <a:ext uri="{FF2B5EF4-FFF2-40B4-BE49-F238E27FC236}">
                <a16:creationId xmlns:a16="http://schemas.microsoft.com/office/drawing/2014/main" id="{F509C238-03EA-4E1D-BB79-A16CCEE471D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619" y="9114160"/>
            <a:ext cx="673267" cy="673267"/>
          </a:xfrm>
          <a:prstGeom prst="rect">
            <a:avLst/>
          </a:prstGeom>
        </p:spPr>
      </p:pic>
      <p:sp>
        <p:nvSpPr>
          <p:cNvPr id="75" name="สี่เหลี่ยมผืนผ้า 74">
            <a:extLst>
              <a:ext uri="{FF2B5EF4-FFF2-40B4-BE49-F238E27FC236}">
                <a16:creationId xmlns:a16="http://schemas.microsoft.com/office/drawing/2014/main" id="{726A5ECC-1E63-49BF-93AC-A6B8557405DF}"/>
              </a:ext>
            </a:extLst>
          </p:cNvPr>
          <p:cNvSpPr/>
          <p:nvPr/>
        </p:nvSpPr>
        <p:spPr>
          <a:xfrm>
            <a:off x="3213177" y="9278377"/>
            <a:ext cx="2865352" cy="461665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12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โรงเรียนชุมชนสามพร้าว </a:t>
            </a:r>
          </a:p>
          <a:p>
            <a:pPr algn="r"/>
            <a:r>
              <a:rPr lang="th-TH" sz="12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๔๔๖ หมู่ที่ ๒ ตำบลสามพร้าว อำเภอเมือง จังหวัดอุดรธานี ๔๑๐๐๐ </a:t>
            </a:r>
          </a:p>
        </p:txBody>
      </p:sp>
      <p:pic>
        <p:nvPicPr>
          <p:cNvPr id="1028" name="Picture 4" descr="เคมีวิทยาศาสตร์เด็กวิทยาศาสตร์, พื้นที่, ลูกบอล png | PNGEgg">
            <a:extLst>
              <a:ext uri="{FF2B5EF4-FFF2-40B4-BE49-F238E27FC236}">
                <a16:creationId xmlns:a16="http://schemas.microsoft.com/office/drawing/2014/main" id="{BC4D21AC-D993-42A5-98B8-70B37D2917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8231" b="93170" l="4889" r="46000">
                        <a14:foregroundMark x1="46111" y1="51138" x2="46111" y2="51138"/>
                        <a14:foregroundMark x1="31556" y1="8406" x2="31556" y2="8406"/>
                        <a14:foregroundMark x1="11222" y1="51138" x2="11222" y2="51138"/>
                        <a14:foregroundMark x1="27333" y1="85114" x2="27333" y2="85114"/>
                        <a14:foregroundMark x1="33667" y1="84063" x2="33667" y2="93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812"/>
          <a:stretch/>
        </p:blipFill>
        <p:spPr bwMode="auto">
          <a:xfrm>
            <a:off x="2160977" y="8453572"/>
            <a:ext cx="1125978" cy="145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รูปภาพ 43">
            <a:extLst>
              <a:ext uri="{FF2B5EF4-FFF2-40B4-BE49-F238E27FC236}">
                <a16:creationId xmlns:a16="http://schemas.microsoft.com/office/drawing/2014/main" id="{6805D587-08DC-4B8C-B425-41DACB5A8783}"/>
              </a:ext>
            </a:extLst>
          </p:cNvPr>
          <p:cNvPicPr/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5" r="5486" b="4544"/>
          <a:stretch/>
        </p:blipFill>
        <p:spPr bwMode="auto">
          <a:xfrm>
            <a:off x="3217122" y="4359431"/>
            <a:ext cx="1860487" cy="1619250"/>
          </a:xfrm>
          <a:prstGeom prst="rect">
            <a:avLst/>
          </a:prstGeom>
          <a:ln w="57150"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6" name="รูปภาพ 45">
            <a:extLst>
              <a:ext uri="{FF2B5EF4-FFF2-40B4-BE49-F238E27FC236}">
                <a16:creationId xmlns:a16="http://schemas.microsoft.com/office/drawing/2014/main" id="{534F6951-19AE-42EC-827F-F510E0E89EFE}"/>
              </a:ext>
            </a:extLst>
          </p:cNvPr>
          <p:cNvPicPr/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172" y="6144973"/>
            <a:ext cx="1860487" cy="1385151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pic>
        <p:nvPicPr>
          <p:cNvPr id="59" name="รูปภาพ 58">
            <a:extLst>
              <a:ext uri="{FF2B5EF4-FFF2-40B4-BE49-F238E27FC236}">
                <a16:creationId xmlns:a16="http://schemas.microsoft.com/office/drawing/2014/main" id="{B3130F4B-94AC-4E0F-B9C6-758A32480BBC}"/>
              </a:ext>
            </a:extLst>
          </p:cNvPr>
          <p:cNvPicPr/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629" y="4359431"/>
            <a:ext cx="1531586" cy="1605620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pic>
        <p:nvPicPr>
          <p:cNvPr id="61" name="รูปภาพ 60">
            <a:extLst>
              <a:ext uri="{FF2B5EF4-FFF2-40B4-BE49-F238E27FC236}">
                <a16:creationId xmlns:a16="http://schemas.microsoft.com/office/drawing/2014/main" id="{320C5B92-80E8-4A4B-903D-4F5FDEB33447}"/>
              </a:ext>
            </a:extLst>
          </p:cNvPr>
          <p:cNvPicPr/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8" r="2361" b="4280"/>
          <a:stretch/>
        </p:blipFill>
        <p:spPr bwMode="auto">
          <a:xfrm>
            <a:off x="5225316" y="6125615"/>
            <a:ext cx="1540588" cy="1404509"/>
          </a:xfrm>
          <a:prstGeom prst="rect">
            <a:avLst/>
          </a:prstGeom>
          <a:ln w="57150"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3" name="รูปภาพ 62">
            <a:extLst>
              <a:ext uri="{FF2B5EF4-FFF2-40B4-BE49-F238E27FC236}">
                <a16:creationId xmlns:a16="http://schemas.microsoft.com/office/drawing/2014/main" id="{6128A1F0-855B-4D2E-8617-A14E7AA87711}"/>
              </a:ext>
            </a:extLst>
          </p:cNvPr>
          <p:cNvPicPr/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703"/>
          <a:stretch/>
        </p:blipFill>
        <p:spPr bwMode="auto">
          <a:xfrm>
            <a:off x="3638138" y="7659991"/>
            <a:ext cx="2377579" cy="1505671"/>
          </a:xfrm>
          <a:prstGeom prst="rect">
            <a:avLst/>
          </a:prstGeom>
          <a:ln w="57150"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286485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สี่เหลี่ยมผืนผ้า 64">
            <a:extLst>
              <a:ext uri="{FF2B5EF4-FFF2-40B4-BE49-F238E27FC236}">
                <a16:creationId xmlns:a16="http://schemas.microsoft.com/office/drawing/2014/main" id="{1E8BAE0B-388C-494E-A334-6F7A8F927433}"/>
              </a:ext>
            </a:extLst>
          </p:cNvPr>
          <p:cNvSpPr/>
          <p:nvPr/>
        </p:nvSpPr>
        <p:spPr>
          <a:xfrm>
            <a:off x="139292" y="4241783"/>
            <a:ext cx="2819177" cy="523020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/>
              <a:t>จุดประสงค์	1. ศึกษาเรื่องอากาศ ณ อุณหภูมิต่างๆ</a:t>
            </a:r>
          </a:p>
          <a:p>
            <a:pPr algn="ctr"/>
            <a:r>
              <a:rPr lang="th-TH" dirty="0"/>
              <a:t>		2. เด็กเกิดทักษะกระบวนการเรียนรู้ทางวิทยาศาสตร์</a:t>
            </a:r>
          </a:p>
        </p:txBody>
      </p:sp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id="{C61FEB89-2935-4B2F-A260-D27E4CE98EDA}"/>
              </a:ext>
            </a:extLst>
          </p:cNvPr>
          <p:cNvSpPr/>
          <p:nvPr/>
        </p:nvSpPr>
        <p:spPr>
          <a:xfrm>
            <a:off x="0" y="-120642"/>
            <a:ext cx="6858000" cy="20065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1EEE0BEF-0B67-4785-AFB8-030DFB30C0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573" b="850"/>
          <a:stretch/>
        </p:blipFill>
        <p:spPr>
          <a:xfrm>
            <a:off x="19658" y="277014"/>
            <a:ext cx="1197318" cy="1168763"/>
          </a:xfrm>
          <a:prstGeom prst="ellipse">
            <a:avLst/>
          </a:prstGeom>
          <a:ln w="12700">
            <a:noFill/>
            <a:prstDash val="solid"/>
          </a:ln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33BD6739-F91C-4733-9192-780303C834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1" t="10601" b="8569"/>
          <a:stretch/>
        </p:blipFill>
        <p:spPr>
          <a:xfrm>
            <a:off x="1028578" y="0"/>
            <a:ext cx="5829422" cy="1722793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1547175E-FB9C-4623-93CC-41EE399836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630" y="260614"/>
            <a:ext cx="1096667" cy="1168763"/>
          </a:xfrm>
          <a:prstGeom prst="ellipse">
            <a:avLst/>
          </a:prstGeom>
        </p:spPr>
      </p:pic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7F880FFD-52E7-4AA7-93A4-11FF31092A8B}"/>
              </a:ext>
            </a:extLst>
          </p:cNvPr>
          <p:cNvSpPr/>
          <p:nvPr/>
        </p:nvSpPr>
        <p:spPr>
          <a:xfrm>
            <a:off x="2020878" y="310113"/>
            <a:ext cx="474567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400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กิจกรรมการทดลอง</a:t>
            </a:r>
          </a:p>
        </p:txBody>
      </p:sp>
      <p:sp>
        <p:nvSpPr>
          <p:cNvPr id="10" name="สี่เหลี่ยมผืนผ้า 9">
            <a:extLst>
              <a:ext uri="{FF2B5EF4-FFF2-40B4-BE49-F238E27FC236}">
                <a16:creationId xmlns:a16="http://schemas.microsoft.com/office/drawing/2014/main" id="{4FC6488C-715E-4680-A8A7-8402F29C7B18}"/>
              </a:ext>
            </a:extLst>
          </p:cNvPr>
          <p:cNvSpPr/>
          <p:nvPr/>
        </p:nvSpPr>
        <p:spPr>
          <a:xfrm>
            <a:off x="2046216" y="791840"/>
            <a:ext cx="474567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40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บ้านนักวิทยาศาสตร์น้อย</a:t>
            </a:r>
          </a:p>
        </p:txBody>
      </p:sp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87C6DC52-6558-46E5-8888-26FB781CFA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683" y="-62453"/>
            <a:ext cx="1346534" cy="490523"/>
          </a:xfrm>
          <a:prstGeom prst="rect">
            <a:avLst/>
          </a:prstGeom>
        </p:spPr>
      </p:pic>
      <p:sp>
        <p:nvSpPr>
          <p:cNvPr id="14" name="สี่เหลี่ยมผืนผ้า 13">
            <a:extLst>
              <a:ext uri="{FF2B5EF4-FFF2-40B4-BE49-F238E27FC236}">
                <a16:creationId xmlns:a16="http://schemas.microsoft.com/office/drawing/2014/main" id="{B93BBA35-2CF8-4007-BD8B-A30597756CC8}"/>
              </a:ext>
            </a:extLst>
          </p:cNvPr>
          <p:cNvSpPr/>
          <p:nvPr/>
        </p:nvSpPr>
        <p:spPr>
          <a:xfrm>
            <a:off x="2119511" y="1318062"/>
            <a:ext cx="474567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240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โรงเรียนชุมชนสามพร้าว </a:t>
            </a:r>
            <a:r>
              <a:rPr lang="th-TH" sz="2400" b="1" dirty="0" err="1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สพ</a:t>
            </a:r>
            <a:r>
              <a:rPr lang="th-TH" sz="240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ป.อุดรธานี เขต </a:t>
            </a:r>
            <a:r>
              <a:rPr lang="en-US" sz="240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1</a:t>
            </a:r>
            <a:endParaRPr lang="th-TH" sz="2400" b="1" dirty="0">
              <a:ln w="18415" cmpd="sng">
                <a:noFill/>
                <a:prstDash val="solid"/>
              </a:ln>
              <a:solidFill>
                <a:sysClr val="windowText" lastClr="00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Mali Grade 6" panose="02000506000000020004" pitchFamily="2" charset="-34"/>
              <a:cs typeface="+mj-cs"/>
            </a:endParaRPr>
          </a:p>
        </p:txBody>
      </p:sp>
      <p:sp>
        <p:nvSpPr>
          <p:cNvPr id="15" name="สี่เหลี่ยมผืนผ้า 14">
            <a:extLst>
              <a:ext uri="{FF2B5EF4-FFF2-40B4-BE49-F238E27FC236}">
                <a16:creationId xmlns:a16="http://schemas.microsoft.com/office/drawing/2014/main" id="{E71964C9-741A-41BE-A387-AFF80689FCD3}"/>
              </a:ext>
            </a:extLst>
          </p:cNvPr>
          <p:cNvSpPr/>
          <p:nvPr/>
        </p:nvSpPr>
        <p:spPr>
          <a:xfrm>
            <a:off x="0" y="1843434"/>
            <a:ext cx="6857999" cy="76906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4273DE9C-EC68-48C7-BF15-6EEF37255F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44" y="1777203"/>
            <a:ext cx="632197" cy="856192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8" name="Picture 4" descr="👉👉#แจกฟรี &quot;กรอบข้อความลายไทย&quot;... - สื่อสร้างสรรค์เพื่อการศึกษา by ครูก้อย  | Facebook">
            <a:extLst>
              <a:ext uri="{FF2B5EF4-FFF2-40B4-BE49-F238E27FC236}">
                <a16:creationId xmlns:a16="http://schemas.microsoft.com/office/drawing/2014/main" id="{D882A128-D81F-4622-ABB8-564595B6F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53" b="89209" l="4408" r="94215">
                        <a14:foregroundMark x1="17906" y1="41727" x2="17906" y2="41727"/>
                        <a14:foregroundMark x1="8815" y1="67626" x2="4408" y2="50360"/>
                        <a14:foregroundMark x1="89256" y1="30216" x2="90358" y2="64748"/>
                        <a14:foregroundMark x1="93939" y1="43165" x2="94215" y2="57554"/>
                        <a14:foregroundMark x1="78788" y1="47482" x2="11295" y2="43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3" y="2390323"/>
            <a:ext cx="1118741" cy="49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สี่เหลี่ยมผืนผ้า 25">
            <a:extLst>
              <a:ext uri="{FF2B5EF4-FFF2-40B4-BE49-F238E27FC236}">
                <a16:creationId xmlns:a16="http://schemas.microsoft.com/office/drawing/2014/main" id="{55850C5D-94BC-4DC7-93AD-C5BD39FD02D2}"/>
              </a:ext>
            </a:extLst>
          </p:cNvPr>
          <p:cNvSpPr/>
          <p:nvPr/>
        </p:nvSpPr>
        <p:spPr>
          <a:xfrm>
            <a:off x="68404" y="2432471"/>
            <a:ext cx="1135187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น.ส.สุวน</a:t>
            </a:r>
            <a:r>
              <a:rPr lang="th-TH" sz="1050" b="1" dirty="0" err="1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ันต์</a:t>
            </a:r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  ศรีรักษา</a:t>
            </a:r>
          </a:p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ครูประจำชั้น อนุบาล </a:t>
            </a:r>
            <a:r>
              <a:rPr lang="en-US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2/1</a:t>
            </a:r>
            <a:endParaRPr lang="th-TH" sz="1050" b="1" dirty="0">
              <a:ln w="18415" cmpd="sng">
                <a:noFill/>
                <a:prstDash val="solid"/>
              </a:ln>
              <a:solidFill>
                <a:sysClr val="windowText" lastClr="00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39" name="รูปภาพ 38">
            <a:extLst>
              <a:ext uri="{FF2B5EF4-FFF2-40B4-BE49-F238E27FC236}">
                <a16:creationId xmlns:a16="http://schemas.microsoft.com/office/drawing/2014/main" id="{473FA82F-CF35-4405-8637-6623C335FB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237" y="1725983"/>
            <a:ext cx="755891" cy="93980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1" name="รูปภาพ 40">
            <a:extLst>
              <a:ext uri="{FF2B5EF4-FFF2-40B4-BE49-F238E27FC236}">
                <a16:creationId xmlns:a16="http://schemas.microsoft.com/office/drawing/2014/main" id="{1837223A-F46A-4CB7-AE64-8744A819412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377" y="1747439"/>
            <a:ext cx="755890" cy="878334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3" name="รูปภาพ 42">
            <a:extLst>
              <a:ext uri="{FF2B5EF4-FFF2-40B4-BE49-F238E27FC236}">
                <a16:creationId xmlns:a16="http://schemas.microsoft.com/office/drawing/2014/main" id="{E8A98F3A-5944-4A68-85E5-025AB7FA538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216" y="1758248"/>
            <a:ext cx="660453" cy="844244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5" name="รูปภาพ 44">
            <a:extLst>
              <a:ext uri="{FF2B5EF4-FFF2-40B4-BE49-F238E27FC236}">
                <a16:creationId xmlns:a16="http://schemas.microsoft.com/office/drawing/2014/main" id="{C2F6A488-9248-48E1-9939-E0FEAD81F91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641" y="1770420"/>
            <a:ext cx="702746" cy="828019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7" name="รูปภาพ 46">
            <a:extLst>
              <a:ext uri="{FF2B5EF4-FFF2-40B4-BE49-F238E27FC236}">
                <a16:creationId xmlns:a16="http://schemas.microsoft.com/office/drawing/2014/main" id="{DC6EFBEA-879D-4E65-8A27-119E9E4FF65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667" y="1752304"/>
            <a:ext cx="692351" cy="94308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8" name="Picture 4" descr="👉👉#แจกฟรี &quot;กรอบข้อความลายไทย&quot;... - สื่อสร้างสรรค์เพื่อการศึกษา by ครูก้อย  | Facebook">
            <a:extLst>
              <a:ext uri="{FF2B5EF4-FFF2-40B4-BE49-F238E27FC236}">
                <a16:creationId xmlns:a16="http://schemas.microsoft.com/office/drawing/2014/main" id="{B9978C00-31BF-4D53-BBAE-5C610CB8D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53" b="89209" l="4408" r="94215">
                        <a14:foregroundMark x1="17906" y1="41727" x2="17906" y2="41727"/>
                        <a14:foregroundMark x1="8815" y1="67626" x2="4408" y2="50360"/>
                        <a14:foregroundMark x1="89256" y1="30216" x2="90358" y2="64748"/>
                        <a14:foregroundMark x1="93939" y1="43165" x2="94215" y2="57554"/>
                        <a14:foregroundMark x1="78788" y1="47482" x2="11295" y2="43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959" y="2383498"/>
            <a:ext cx="1219144" cy="49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สี่เหลี่ยมผืนผ้า 48">
            <a:extLst>
              <a:ext uri="{FF2B5EF4-FFF2-40B4-BE49-F238E27FC236}">
                <a16:creationId xmlns:a16="http://schemas.microsoft.com/office/drawing/2014/main" id="{C7D35A22-D4BB-494E-BAA3-B4DE0A8919EC}"/>
              </a:ext>
            </a:extLst>
          </p:cNvPr>
          <p:cNvSpPr/>
          <p:nvPr/>
        </p:nvSpPr>
        <p:spPr>
          <a:xfrm>
            <a:off x="1180886" y="2441916"/>
            <a:ext cx="1135187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น.ส.วิไลภรณ์  เบอร์ไชสงค์</a:t>
            </a:r>
          </a:p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ครูประจำชั้น อนุบาล </a:t>
            </a:r>
            <a:r>
              <a:rPr lang="en-US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2/2</a:t>
            </a:r>
            <a:endParaRPr lang="th-TH" sz="1050" b="1" dirty="0">
              <a:ln w="18415" cmpd="sng">
                <a:noFill/>
                <a:prstDash val="solid"/>
              </a:ln>
              <a:solidFill>
                <a:sysClr val="windowText" lastClr="00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0" name="Picture 4" descr="👉👉#แจกฟรี &quot;กรอบข้อความลายไทย&quot;... - สื่อสร้างสรรค์เพื่อการศึกษา by ครูก้อย  | Facebook">
            <a:extLst>
              <a:ext uri="{FF2B5EF4-FFF2-40B4-BE49-F238E27FC236}">
                <a16:creationId xmlns:a16="http://schemas.microsoft.com/office/drawing/2014/main" id="{5D66402B-36DF-4567-91FE-A482B170C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53" b="89209" l="4408" r="94215">
                        <a14:foregroundMark x1="17906" y1="41727" x2="17906" y2="41727"/>
                        <a14:foregroundMark x1="8815" y1="67626" x2="4408" y2="50360"/>
                        <a14:foregroundMark x1="89256" y1="30216" x2="90358" y2="64748"/>
                        <a14:foregroundMark x1="93939" y1="43165" x2="94215" y2="57554"/>
                        <a14:foregroundMark x1="78788" y1="47482" x2="11295" y2="43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948" y="2383498"/>
            <a:ext cx="1113167" cy="49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สี่เหลี่ยมผืนผ้า 50">
            <a:extLst>
              <a:ext uri="{FF2B5EF4-FFF2-40B4-BE49-F238E27FC236}">
                <a16:creationId xmlns:a16="http://schemas.microsoft.com/office/drawing/2014/main" id="{7E56735D-7C5D-4B53-9CF4-AF8E28F026D1}"/>
              </a:ext>
            </a:extLst>
          </p:cNvPr>
          <p:cNvSpPr/>
          <p:nvPr/>
        </p:nvSpPr>
        <p:spPr>
          <a:xfrm>
            <a:off x="2332856" y="2432503"/>
            <a:ext cx="1103259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นางสงัด  อินยาศรี</a:t>
            </a:r>
          </a:p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ครูประจำชั้น อนุบาล </a:t>
            </a:r>
            <a:r>
              <a:rPr lang="en-US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2/3</a:t>
            </a:r>
            <a:endParaRPr lang="th-TH" sz="1050" b="1" dirty="0">
              <a:ln w="18415" cmpd="sng">
                <a:noFill/>
                <a:prstDash val="solid"/>
              </a:ln>
              <a:solidFill>
                <a:sysClr val="windowText" lastClr="00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2" name="Picture 4" descr="👉👉#แจกฟรี &quot;กรอบข้อความลายไทย&quot;... - สื่อสร้างสรรค์เพื่อการศึกษา by ครูก้อย  | Facebook">
            <a:extLst>
              <a:ext uri="{FF2B5EF4-FFF2-40B4-BE49-F238E27FC236}">
                <a16:creationId xmlns:a16="http://schemas.microsoft.com/office/drawing/2014/main" id="{C6133687-7839-4BDC-9761-BCE20073A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53" b="89209" l="4408" r="94215">
                        <a14:foregroundMark x1="17906" y1="41727" x2="17906" y2="41727"/>
                        <a14:foregroundMark x1="8815" y1="67626" x2="4408" y2="50360"/>
                        <a14:foregroundMark x1="89256" y1="30216" x2="90358" y2="64748"/>
                        <a14:foregroundMark x1="93939" y1="43165" x2="94215" y2="57554"/>
                        <a14:foregroundMark x1="78788" y1="47482" x2="11295" y2="43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061" y="2378014"/>
            <a:ext cx="1191853" cy="49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สี่เหลี่ยมผืนผ้า 52">
            <a:extLst>
              <a:ext uri="{FF2B5EF4-FFF2-40B4-BE49-F238E27FC236}">
                <a16:creationId xmlns:a16="http://schemas.microsoft.com/office/drawing/2014/main" id="{FAC792BF-FBF4-4742-A7EF-B818E3A7CE87}"/>
              </a:ext>
            </a:extLst>
          </p:cNvPr>
          <p:cNvSpPr/>
          <p:nvPr/>
        </p:nvSpPr>
        <p:spPr>
          <a:xfrm>
            <a:off x="3436004" y="2419653"/>
            <a:ext cx="1103259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น.ส.อมรรัตน์  พันธ์นพ</a:t>
            </a:r>
          </a:p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ครูประจำชั้น อนุบาล </a:t>
            </a:r>
            <a:r>
              <a:rPr lang="en-US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3/1</a:t>
            </a:r>
            <a:endParaRPr lang="th-TH" sz="1050" b="1" dirty="0">
              <a:ln w="18415" cmpd="sng">
                <a:noFill/>
                <a:prstDash val="solid"/>
              </a:ln>
              <a:solidFill>
                <a:sysClr val="windowText" lastClr="00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4" name="Picture 4" descr="👉👉#แจกฟรี &quot;กรอบข้อความลายไทย&quot;... - สื่อสร้างสรรค์เพื่อการศึกษา by ครูก้อย  | Facebook">
            <a:extLst>
              <a:ext uri="{FF2B5EF4-FFF2-40B4-BE49-F238E27FC236}">
                <a16:creationId xmlns:a16="http://schemas.microsoft.com/office/drawing/2014/main" id="{064C0A86-567C-4195-BE42-8420B084B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53" b="89209" l="4408" r="94215">
                        <a14:foregroundMark x1="17906" y1="41727" x2="17906" y2="41727"/>
                        <a14:foregroundMark x1="8815" y1="67626" x2="4408" y2="50360"/>
                        <a14:foregroundMark x1="89256" y1="30216" x2="90358" y2="64748"/>
                        <a14:foregroundMark x1="93939" y1="43165" x2="94215" y2="57554"/>
                        <a14:foregroundMark x1="78788" y1="47482" x2="11295" y2="43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695" y="2375876"/>
            <a:ext cx="1169228" cy="49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สี่เหลี่ยมผืนผ้า 54">
            <a:extLst>
              <a:ext uri="{FF2B5EF4-FFF2-40B4-BE49-F238E27FC236}">
                <a16:creationId xmlns:a16="http://schemas.microsoft.com/office/drawing/2014/main" id="{4336072E-0104-473F-A7B8-9E36E01BEB3E}"/>
              </a:ext>
            </a:extLst>
          </p:cNvPr>
          <p:cNvSpPr/>
          <p:nvPr/>
        </p:nvSpPr>
        <p:spPr>
          <a:xfrm>
            <a:off x="4555104" y="2432810"/>
            <a:ext cx="1135187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นางสุพรรณี  ใยปางแก้ว</a:t>
            </a:r>
          </a:p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ครูประจำชั้น อนุบาล </a:t>
            </a:r>
            <a:r>
              <a:rPr lang="en-US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3/2</a:t>
            </a:r>
            <a:endParaRPr lang="th-TH" sz="1050" b="1" dirty="0">
              <a:ln w="18415" cmpd="sng">
                <a:noFill/>
                <a:prstDash val="solid"/>
              </a:ln>
              <a:solidFill>
                <a:sysClr val="windowText" lastClr="00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6" name="Picture 4" descr="👉👉#แจกฟรี &quot;กรอบข้อความลายไทย&quot;... - สื่อสร้างสรรค์เพื่อการศึกษา by ครูก้อย  | Facebook">
            <a:extLst>
              <a:ext uri="{FF2B5EF4-FFF2-40B4-BE49-F238E27FC236}">
                <a16:creationId xmlns:a16="http://schemas.microsoft.com/office/drawing/2014/main" id="{9B43588C-B5CC-49B2-81C6-AF68DD303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53" b="89209" l="4408" r="94215">
                        <a14:foregroundMark x1="17906" y1="41727" x2="17906" y2="41727"/>
                        <a14:foregroundMark x1="8815" y1="67626" x2="4408" y2="50360"/>
                        <a14:foregroundMark x1="89256" y1="30216" x2="90358" y2="64748"/>
                        <a14:foregroundMark x1="93939" y1="43165" x2="94215" y2="57554"/>
                        <a14:foregroundMark x1="78788" y1="47482" x2="11295" y2="43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269" y="2389244"/>
            <a:ext cx="1142048" cy="49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สี่เหลี่ยมผืนผ้า 56">
            <a:extLst>
              <a:ext uri="{FF2B5EF4-FFF2-40B4-BE49-F238E27FC236}">
                <a16:creationId xmlns:a16="http://schemas.microsoft.com/office/drawing/2014/main" id="{34C702CC-8A3F-449E-BC55-5F186EAFFA87}"/>
              </a:ext>
            </a:extLst>
          </p:cNvPr>
          <p:cNvSpPr/>
          <p:nvPr/>
        </p:nvSpPr>
        <p:spPr>
          <a:xfrm>
            <a:off x="5656699" y="2428779"/>
            <a:ext cx="1135187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นายณัฐพล  บุตรหิน</a:t>
            </a:r>
          </a:p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ครูประจำชั้น อนุบาล </a:t>
            </a:r>
            <a:r>
              <a:rPr lang="en-US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3/3</a:t>
            </a:r>
            <a:endParaRPr lang="th-TH" sz="1050" b="1" dirty="0">
              <a:ln w="18415" cmpd="sng">
                <a:noFill/>
                <a:prstDash val="solid"/>
              </a:ln>
              <a:solidFill>
                <a:sysClr val="windowText" lastClr="00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8" name="Picture 16" descr="กล่องข้อความสีเหลือง | การออกแบบปกหนังสือ, กระดาษเขียน, สมุดออร์แกไนเซอร์">
            <a:extLst>
              <a:ext uri="{FF2B5EF4-FFF2-40B4-BE49-F238E27FC236}">
                <a16:creationId xmlns:a16="http://schemas.microsoft.com/office/drawing/2014/main" id="{31740EE4-9A9D-43ED-A67C-1002CB4E0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6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591" y="2259139"/>
            <a:ext cx="5355042" cy="1872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เคมีวิทยาศาสตร์เด็กวิทยาศาสตร์, พื้นที่, ลูกบอล png | PNGEgg">
            <a:extLst>
              <a:ext uri="{FF2B5EF4-FFF2-40B4-BE49-F238E27FC236}">
                <a16:creationId xmlns:a16="http://schemas.microsoft.com/office/drawing/2014/main" id="{BC4D21AC-D993-42A5-98B8-70B37D2917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8231" b="93170" l="4889" r="46000">
                        <a14:foregroundMark x1="46111" y1="51138" x2="46111" y2="51138"/>
                        <a14:foregroundMark x1="31556" y1="8406" x2="31556" y2="8406"/>
                        <a14:foregroundMark x1="11222" y1="51138" x2="11222" y2="51138"/>
                        <a14:foregroundMark x1="27333" y1="85114" x2="27333" y2="85114"/>
                        <a14:foregroundMark x1="33667" y1="84063" x2="33667" y2="93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812"/>
          <a:stretch/>
        </p:blipFill>
        <p:spPr bwMode="auto">
          <a:xfrm>
            <a:off x="2303021" y="8453572"/>
            <a:ext cx="1125978" cy="145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สี่เหลี่ยมผืนผ้า 61">
            <a:extLst>
              <a:ext uri="{FF2B5EF4-FFF2-40B4-BE49-F238E27FC236}">
                <a16:creationId xmlns:a16="http://schemas.microsoft.com/office/drawing/2014/main" id="{979D5B22-DF61-4FA9-ADB2-84601FA6E4B5}"/>
              </a:ext>
            </a:extLst>
          </p:cNvPr>
          <p:cNvSpPr/>
          <p:nvPr/>
        </p:nvSpPr>
        <p:spPr>
          <a:xfrm>
            <a:off x="1086488" y="2969625"/>
            <a:ext cx="457817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2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กิจกรรมที่  3  ลูกโป่งพองโตและขวดบุบเองได้</a:t>
            </a:r>
          </a:p>
        </p:txBody>
      </p:sp>
      <p:sp>
        <p:nvSpPr>
          <p:cNvPr id="60" name="สี่เหลี่ยมผืนผ้า 59">
            <a:extLst>
              <a:ext uri="{FF2B5EF4-FFF2-40B4-BE49-F238E27FC236}">
                <a16:creationId xmlns:a16="http://schemas.microsoft.com/office/drawing/2014/main" id="{AFE87724-C82D-47D6-A7C5-4A0B73A220EF}"/>
              </a:ext>
            </a:extLst>
          </p:cNvPr>
          <p:cNvSpPr/>
          <p:nvPr/>
        </p:nvSpPr>
        <p:spPr>
          <a:xfrm>
            <a:off x="635997" y="3463803"/>
            <a:ext cx="6129907" cy="70788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/>
              <a:t>จุดประสงค์	1. ศึกษาเรื่องอากาศ ณ อุณหภูมิต่างๆ</a:t>
            </a:r>
          </a:p>
          <a:p>
            <a:pPr algn="ctr"/>
            <a:r>
              <a:rPr lang="th-TH" dirty="0"/>
              <a:t>		2. เด็กเกิดทักษะกระบวนการเรียนรู้ทางวิทยาศาสตร์</a:t>
            </a:r>
          </a:p>
        </p:txBody>
      </p:sp>
      <p:pic>
        <p:nvPicPr>
          <p:cNvPr id="1026" name="Picture 2" descr="เคมีวิทยาศาสตร์เด็กวิทยาศาสตร์, พื้นที่, ลูกบอล png | PNGEgg">
            <a:extLst>
              <a:ext uri="{FF2B5EF4-FFF2-40B4-BE49-F238E27FC236}">
                <a16:creationId xmlns:a16="http://schemas.microsoft.com/office/drawing/2014/main" id="{FC2A3F82-F7EE-4C63-92F9-E12BF08FB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678" b="97198" l="10000" r="90778">
                        <a14:foregroundMark x1="65444" y1="4378" x2="65444" y2="4378"/>
                        <a14:foregroundMark x1="69444" y1="22417" x2="69444" y2="22417"/>
                        <a14:foregroundMark x1="75111" y1="22067" x2="75111" y2="22067"/>
                        <a14:foregroundMark x1="90778" y1="29772" x2="90778" y2="29772"/>
                        <a14:foregroundMark x1="88667" y1="16988" x2="88667" y2="16988"/>
                        <a14:foregroundMark x1="88667" y1="29072" x2="88667" y2="29072"/>
                        <a14:foregroundMark x1="66889" y1="31699" x2="70444" y2="55692"/>
                        <a14:foregroundMark x1="70444" y1="55692" x2="72000" y2="61821"/>
                        <a14:foregroundMark x1="70222" y1="16637" x2="65889" y2="28196"/>
                        <a14:foregroundMark x1="65889" y1="28196" x2="65778" y2="28371"/>
                        <a14:foregroundMark x1="88444" y1="29422" x2="89333" y2="37653"/>
                        <a14:foregroundMark x1="67556" y1="88441" x2="74111" y2="91769"/>
                        <a14:foregroundMark x1="62667" y1="96848" x2="58444" y2="97373"/>
                        <a14:foregroundMark x1="70000" y1="3678" x2="70000" y2="36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3357" y="3012103"/>
            <a:ext cx="2021299" cy="1282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สี่เหลี่ยมผืนผ้า 63">
            <a:extLst>
              <a:ext uri="{FF2B5EF4-FFF2-40B4-BE49-F238E27FC236}">
                <a16:creationId xmlns:a16="http://schemas.microsoft.com/office/drawing/2014/main" id="{701AAEDF-F8BE-4AB2-A170-FE853F3D73AD}"/>
              </a:ext>
            </a:extLst>
          </p:cNvPr>
          <p:cNvSpPr/>
          <p:nvPr/>
        </p:nvSpPr>
        <p:spPr>
          <a:xfrm>
            <a:off x="635997" y="3438264"/>
            <a:ext cx="6298042" cy="67710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th-TH" sz="2000" b="1" dirty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จุดประสงค์	</a:t>
            </a:r>
          </a:p>
          <a:p>
            <a:r>
              <a:rPr lang="th-TH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1.ศึกษาเรื่องอากาศ ณ อุณหภูมิต่างๆ         2. เด็กเกิดทักษะกระบวนการเรียนรู้ทางวิทยาศาสตร์ </a:t>
            </a:r>
          </a:p>
        </p:txBody>
      </p:sp>
      <p:sp>
        <p:nvSpPr>
          <p:cNvPr id="66" name="สี่เหลี่ยมผืนผ้า 65">
            <a:extLst>
              <a:ext uri="{FF2B5EF4-FFF2-40B4-BE49-F238E27FC236}">
                <a16:creationId xmlns:a16="http://schemas.microsoft.com/office/drawing/2014/main" id="{EEB5D8F9-4AD6-49FF-A936-C715C76C391B}"/>
              </a:ext>
            </a:extLst>
          </p:cNvPr>
          <p:cNvSpPr/>
          <p:nvPr/>
        </p:nvSpPr>
        <p:spPr>
          <a:xfrm>
            <a:off x="139291" y="4394493"/>
            <a:ext cx="2819177" cy="489364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th-TH" sz="2000" b="1" dirty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ผลที่เกิดกับเด็ก	</a:t>
            </a:r>
          </a:p>
          <a:p>
            <a:r>
              <a:rPr lang="th-TH" sz="1600" b="1" dirty="0">
                <a:ln w="1841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1. ผลที่เกิดตามวัตถุประสงค์</a:t>
            </a:r>
          </a:p>
          <a:p>
            <a:r>
              <a:rPr lang="th-TH" sz="16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 </a:t>
            </a:r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1.1 เด็กมีความรู้ความเข้าใจ เรื่องอากาศ ณ อุณหภูมิต่างๆมากขึ้น</a:t>
            </a:r>
          </a:p>
          <a:p>
            <a:r>
              <a:rPr lang="th-TH" sz="16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 </a:t>
            </a:r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1.2 เด็กเกิดทักษะกระบวนการเรียนรู้ทางวิทยาศาสตร์ </a:t>
            </a:r>
            <a:endParaRPr lang="th-TH" sz="1600" b="1" dirty="0">
              <a:ln w="18415" cmpd="sng">
                <a:noFill/>
                <a:prstDash val="solid"/>
              </a:ln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Mali Grade 6" panose="02000506000000020004" pitchFamily="2" charset="-34"/>
              <a:cs typeface="+mj-cs"/>
            </a:endParaRPr>
          </a:p>
          <a:p>
            <a:r>
              <a:rPr lang="th-TH" sz="1600" b="1" dirty="0">
                <a:ln w="1841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2.พัฒนาการความสามารถพื้นฐานและพัฒนาการของเด็กปฐมวัย</a:t>
            </a:r>
          </a:p>
          <a:p>
            <a:r>
              <a:rPr lang="th-TH" sz="1600" b="1" dirty="0">
                <a:ln w="18415" cmpd="sng">
                  <a:noFill/>
                  <a:prstDash val="solid"/>
                </a:ln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 </a:t>
            </a:r>
            <a:r>
              <a:rPr lang="th-TH" sz="1400" b="1" dirty="0">
                <a:ln w="18415" cmpd="sng">
                  <a:noFill/>
                  <a:prstDash val="solid"/>
                </a:ln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2.1 ด้ายการเรียนรู้/ด้านภาษา/สติปัญญา</a:t>
            </a:r>
          </a:p>
          <a:p>
            <a:pPr marL="85725" indent="-85725"/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 - เด็กสามารถบอก/เล่า วิธีการหาคำตอบของตนเองได้              - เด็กได้เรียนรู้เรื่องอากาศ ณ อุณหภูมิต่างๆ</a:t>
            </a:r>
          </a:p>
          <a:p>
            <a:r>
              <a:rPr lang="th-TH" sz="1400" b="1" dirty="0">
                <a:ln w="18415" cmpd="sng">
                  <a:noFill/>
                  <a:prstDash val="solid"/>
                </a:ln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 2.2 ด้านสังคม</a:t>
            </a:r>
          </a:p>
          <a:p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 - เด็กรู้จักการปฏิบัติตามข้อตกลงได้</a:t>
            </a:r>
          </a:p>
          <a:p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 - เด็กรู้จักการทำงานเป็นกลุ่มได้</a:t>
            </a:r>
          </a:p>
          <a:p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 </a:t>
            </a:r>
            <a:r>
              <a:rPr lang="th-TH" sz="1400" b="1" dirty="0">
                <a:ln w="18415" cmpd="sng">
                  <a:noFill/>
                  <a:prstDash val="solid"/>
                </a:ln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2.3 ด้านอารมณ์ - จิตใจ</a:t>
            </a:r>
          </a:p>
          <a:p>
            <a:pPr indent="85725"/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- เด็กมีความสนใจและมีสมาธิในการทดลอง</a:t>
            </a:r>
          </a:p>
          <a:p>
            <a:pPr indent="85725"/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- เด็กมีความพึงพอใจในผลงานตนเอง </a:t>
            </a:r>
          </a:p>
          <a:p>
            <a:pPr indent="85725"/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และชื่นชมผลงานคนอื่น</a:t>
            </a:r>
          </a:p>
          <a:p>
            <a:pPr marL="85725"/>
            <a:r>
              <a:rPr lang="th-TH" sz="1400" b="1" dirty="0">
                <a:ln w="18415" cmpd="sng">
                  <a:noFill/>
                  <a:prstDash val="solid"/>
                </a:ln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2.4 ด้านการเคลื่อนไหวร่างกาย</a:t>
            </a:r>
          </a:p>
          <a:p>
            <a:pPr indent="88900"/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- เด็กสามารถเขย่าขวด และใส่ลูกโป่งที่ปากขวดได้</a:t>
            </a:r>
          </a:p>
          <a:p>
            <a:pPr marL="179388" indent="-90488"/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- เด็กสามารถใช้มือในการวาดภาพระบายสี                                       ได้อย่างคล่องแคล่ว</a:t>
            </a:r>
          </a:p>
        </p:txBody>
      </p:sp>
      <p:pic>
        <p:nvPicPr>
          <p:cNvPr id="73" name="รูปภาพ 72">
            <a:extLst>
              <a:ext uri="{FF2B5EF4-FFF2-40B4-BE49-F238E27FC236}">
                <a16:creationId xmlns:a16="http://schemas.microsoft.com/office/drawing/2014/main" id="{F509C238-03EA-4E1D-BB79-A16CCEE471D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619" y="9114160"/>
            <a:ext cx="673267" cy="673267"/>
          </a:xfrm>
          <a:prstGeom prst="rect">
            <a:avLst/>
          </a:prstGeom>
        </p:spPr>
      </p:pic>
      <p:sp>
        <p:nvSpPr>
          <p:cNvPr id="75" name="สี่เหลี่ยมผืนผ้า 74">
            <a:extLst>
              <a:ext uri="{FF2B5EF4-FFF2-40B4-BE49-F238E27FC236}">
                <a16:creationId xmlns:a16="http://schemas.microsoft.com/office/drawing/2014/main" id="{726A5ECC-1E63-49BF-93AC-A6B8557405DF}"/>
              </a:ext>
            </a:extLst>
          </p:cNvPr>
          <p:cNvSpPr/>
          <p:nvPr/>
        </p:nvSpPr>
        <p:spPr>
          <a:xfrm>
            <a:off x="3213177" y="9278377"/>
            <a:ext cx="2865352" cy="461665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12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โรงเรียนชุมชนสามพร้าว </a:t>
            </a:r>
          </a:p>
          <a:p>
            <a:pPr algn="r"/>
            <a:r>
              <a:rPr lang="th-TH" sz="12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๔๔๖ หมู่ที่ ๒ ตำบลสามพร้าว อำเภอเมือง จังหวัดอุดรธานี ๔๑๐๐๐ </a:t>
            </a:r>
          </a:p>
        </p:txBody>
      </p:sp>
      <p:pic>
        <p:nvPicPr>
          <p:cNvPr id="44" name="รูปภาพ 43">
            <a:extLst>
              <a:ext uri="{FF2B5EF4-FFF2-40B4-BE49-F238E27FC236}">
                <a16:creationId xmlns:a16="http://schemas.microsoft.com/office/drawing/2014/main" id="{91EFC948-31C9-4BEE-82D4-8B2CC990DCC1}"/>
              </a:ext>
            </a:extLst>
          </p:cNvPr>
          <p:cNvPicPr/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95"/>
          <a:stretch/>
        </p:blipFill>
        <p:spPr bwMode="auto">
          <a:xfrm>
            <a:off x="3132819" y="5902428"/>
            <a:ext cx="1757228" cy="1418496"/>
          </a:xfrm>
          <a:prstGeom prst="rect">
            <a:avLst/>
          </a:prstGeom>
          <a:noFill/>
          <a:ln w="57150">
            <a:solidFill>
              <a:srgbClr val="0070C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6" name="รูปภาพ 45">
            <a:extLst>
              <a:ext uri="{FF2B5EF4-FFF2-40B4-BE49-F238E27FC236}">
                <a16:creationId xmlns:a16="http://schemas.microsoft.com/office/drawing/2014/main" id="{761A77B8-A9F8-452C-AACD-6DFB2A36182F}"/>
              </a:ext>
            </a:extLst>
          </p:cNvPr>
          <p:cNvPicPr/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928" y="4397579"/>
            <a:ext cx="1760118" cy="1331981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pic>
        <p:nvPicPr>
          <p:cNvPr id="59" name="รูปภาพ 58">
            <a:extLst>
              <a:ext uri="{FF2B5EF4-FFF2-40B4-BE49-F238E27FC236}">
                <a16:creationId xmlns:a16="http://schemas.microsoft.com/office/drawing/2014/main" id="{1A19352B-010D-4305-BFB5-5C6D8FFA9DA9}"/>
              </a:ext>
            </a:extLst>
          </p:cNvPr>
          <p:cNvPicPr/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820" y="4386222"/>
            <a:ext cx="1605694" cy="1331981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pic>
        <p:nvPicPr>
          <p:cNvPr id="61" name="รูปภาพ 60">
            <a:extLst>
              <a:ext uri="{FF2B5EF4-FFF2-40B4-BE49-F238E27FC236}">
                <a16:creationId xmlns:a16="http://schemas.microsoft.com/office/drawing/2014/main" id="{13E669CE-5CC2-4167-9757-C250F005D209}"/>
              </a:ext>
            </a:extLst>
          </p:cNvPr>
          <p:cNvPicPr/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396" y="5889900"/>
            <a:ext cx="1618117" cy="1431024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pic>
        <p:nvPicPr>
          <p:cNvPr id="63" name="รูปภาพ 62">
            <a:extLst>
              <a:ext uri="{FF2B5EF4-FFF2-40B4-BE49-F238E27FC236}">
                <a16:creationId xmlns:a16="http://schemas.microsoft.com/office/drawing/2014/main" id="{C9ADABC9-4FDD-47CA-A422-6CFB3B57100C}"/>
              </a:ext>
            </a:extLst>
          </p:cNvPr>
          <p:cNvPicPr/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078" y="7518423"/>
            <a:ext cx="1217605" cy="1640524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38854994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สี่เหลี่ยมผืนผ้า 64">
            <a:extLst>
              <a:ext uri="{FF2B5EF4-FFF2-40B4-BE49-F238E27FC236}">
                <a16:creationId xmlns:a16="http://schemas.microsoft.com/office/drawing/2014/main" id="{1E8BAE0B-388C-494E-A334-6F7A8F927433}"/>
              </a:ext>
            </a:extLst>
          </p:cNvPr>
          <p:cNvSpPr/>
          <p:nvPr/>
        </p:nvSpPr>
        <p:spPr>
          <a:xfrm>
            <a:off x="139292" y="4241783"/>
            <a:ext cx="2819177" cy="523020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/>
              <a:t>จุดประสงค์	1. ศึกษาเรื่องอากาศ ณ อุณหภูมิต่างๆ</a:t>
            </a:r>
          </a:p>
          <a:p>
            <a:pPr algn="ctr"/>
            <a:r>
              <a:rPr lang="th-TH" dirty="0"/>
              <a:t>		2. เด็กเกิดทักษะกระบวนการเรียนรู้ทางวิทยาศาสตร์</a:t>
            </a:r>
          </a:p>
        </p:txBody>
      </p:sp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id="{C61FEB89-2935-4B2F-A260-D27E4CE98EDA}"/>
              </a:ext>
            </a:extLst>
          </p:cNvPr>
          <p:cNvSpPr/>
          <p:nvPr/>
        </p:nvSpPr>
        <p:spPr>
          <a:xfrm>
            <a:off x="0" y="-120642"/>
            <a:ext cx="6858000" cy="20065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1EEE0BEF-0B67-4785-AFB8-030DFB30C0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573" b="850"/>
          <a:stretch/>
        </p:blipFill>
        <p:spPr>
          <a:xfrm>
            <a:off x="19658" y="277014"/>
            <a:ext cx="1197318" cy="1168763"/>
          </a:xfrm>
          <a:prstGeom prst="ellipse">
            <a:avLst/>
          </a:prstGeom>
          <a:ln w="12700">
            <a:noFill/>
            <a:prstDash val="solid"/>
          </a:ln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33BD6739-F91C-4733-9192-780303C834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1" t="10601" b="8569"/>
          <a:stretch/>
        </p:blipFill>
        <p:spPr>
          <a:xfrm>
            <a:off x="1028578" y="0"/>
            <a:ext cx="5829422" cy="1722793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1547175E-FB9C-4623-93CC-41EE399836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630" y="260614"/>
            <a:ext cx="1096667" cy="1168763"/>
          </a:xfrm>
          <a:prstGeom prst="ellipse">
            <a:avLst/>
          </a:prstGeom>
        </p:spPr>
      </p:pic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7F880FFD-52E7-4AA7-93A4-11FF31092A8B}"/>
              </a:ext>
            </a:extLst>
          </p:cNvPr>
          <p:cNvSpPr/>
          <p:nvPr/>
        </p:nvSpPr>
        <p:spPr>
          <a:xfrm>
            <a:off x="2020878" y="310113"/>
            <a:ext cx="474567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400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กิจกรรมการทดลอง</a:t>
            </a:r>
          </a:p>
        </p:txBody>
      </p:sp>
      <p:sp>
        <p:nvSpPr>
          <p:cNvPr id="10" name="สี่เหลี่ยมผืนผ้า 9">
            <a:extLst>
              <a:ext uri="{FF2B5EF4-FFF2-40B4-BE49-F238E27FC236}">
                <a16:creationId xmlns:a16="http://schemas.microsoft.com/office/drawing/2014/main" id="{4FC6488C-715E-4680-A8A7-8402F29C7B18}"/>
              </a:ext>
            </a:extLst>
          </p:cNvPr>
          <p:cNvSpPr/>
          <p:nvPr/>
        </p:nvSpPr>
        <p:spPr>
          <a:xfrm>
            <a:off x="2046216" y="791840"/>
            <a:ext cx="474567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40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บ้านนักวิทยาศาสตร์น้อย</a:t>
            </a:r>
          </a:p>
        </p:txBody>
      </p:sp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87C6DC52-6558-46E5-8888-26FB781CFA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683" y="-62453"/>
            <a:ext cx="1346534" cy="490523"/>
          </a:xfrm>
          <a:prstGeom prst="rect">
            <a:avLst/>
          </a:prstGeom>
        </p:spPr>
      </p:pic>
      <p:sp>
        <p:nvSpPr>
          <p:cNvPr id="14" name="สี่เหลี่ยมผืนผ้า 13">
            <a:extLst>
              <a:ext uri="{FF2B5EF4-FFF2-40B4-BE49-F238E27FC236}">
                <a16:creationId xmlns:a16="http://schemas.microsoft.com/office/drawing/2014/main" id="{B93BBA35-2CF8-4007-BD8B-A30597756CC8}"/>
              </a:ext>
            </a:extLst>
          </p:cNvPr>
          <p:cNvSpPr/>
          <p:nvPr/>
        </p:nvSpPr>
        <p:spPr>
          <a:xfrm>
            <a:off x="2119511" y="1318062"/>
            <a:ext cx="474567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240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โรงเรียนชุมชนสามพร้าว </a:t>
            </a:r>
            <a:r>
              <a:rPr lang="th-TH" sz="2400" b="1" dirty="0" err="1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สพ</a:t>
            </a:r>
            <a:r>
              <a:rPr lang="th-TH" sz="240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ป.อุดรธานี เขต </a:t>
            </a:r>
            <a:r>
              <a:rPr lang="en-US" sz="240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1</a:t>
            </a:r>
            <a:endParaRPr lang="th-TH" sz="2400" b="1" dirty="0">
              <a:ln w="18415" cmpd="sng">
                <a:noFill/>
                <a:prstDash val="solid"/>
              </a:ln>
              <a:solidFill>
                <a:sysClr val="windowText" lastClr="00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Mali Grade 6" panose="02000506000000020004" pitchFamily="2" charset="-34"/>
              <a:cs typeface="+mj-cs"/>
            </a:endParaRPr>
          </a:p>
        </p:txBody>
      </p:sp>
      <p:sp>
        <p:nvSpPr>
          <p:cNvPr id="15" name="สี่เหลี่ยมผืนผ้า 14">
            <a:extLst>
              <a:ext uri="{FF2B5EF4-FFF2-40B4-BE49-F238E27FC236}">
                <a16:creationId xmlns:a16="http://schemas.microsoft.com/office/drawing/2014/main" id="{E71964C9-741A-41BE-A387-AFF80689FCD3}"/>
              </a:ext>
            </a:extLst>
          </p:cNvPr>
          <p:cNvSpPr/>
          <p:nvPr/>
        </p:nvSpPr>
        <p:spPr>
          <a:xfrm>
            <a:off x="0" y="1843434"/>
            <a:ext cx="6857999" cy="76906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4273DE9C-EC68-48C7-BF15-6EEF37255F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44" y="1777203"/>
            <a:ext cx="632197" cy="856192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8" name="Picture 4" descr="👉👉#แจกฟรี &quot;กรอบข้อความลายไทย&quot;... - สื่อสร้างสรรค์เพื่อการศึกษา by ครูก้อย  | Facebook">
            <a:extLst>
              <a:ext uri="{FF2B5EF4-FFF2-40B4-BE49-F238E27FC236}">
                <a16:creationId xmlns:a16="http://schemas.microsoft.com/office/drawing/2014/main" id="{D882A128-D81F-4622-ABB8-564595B6F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53" b="89209" l="4408" r="94215">
                        <a14:foregroundMark x1="17906" y1="41727" x2="17906" y2="41727"/>
                        <a14:foregroundMark x1="8815" y1="67626" x2="4408" y2="50360"/>
                        <a14:foregroundMark x1="89256" y1="30216" x2="90358" y2="64748"/>
                        <a14:foregroundMark x1="93939" y1="43165" x2="94215" y2="57554"/>
                        <a14:foregroundMark x1="78788" y1="47482" x2="11295" y2="43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3" y="2390323"/>
            <a:ext cx="1118741" cy="49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สี่เหลี่ยมผืนผ้า 25">
            <a:extLst>
              <a:ext uri="{FF2B5EF4-FFF2-40B4-BE49-F238E27FC236}">
                <a16:creationId xmlns:a16="http://schemas.microsoft.com/office/drawing/2014/main" id="{55850C5D-94BC-4DC7-93AD-C5BD39FD02D2}"/>
              </a:ext>
            </a:extLst>
          </p:cNvPr>
          <p:cNvSpPr/>
          <p:nvPr/>
        </p:nvSpPr>
        <p:spPr>
          <a:xfrm>
            <a:off x="68404" y="2432471"/>
            <a:ext cx="1135187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น.ส.สุวน</a:t>
            </a:r>
            <a:r>
              <a:rPr lang="th-TH" sz="1050" b="1" dirty="0" err="1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ันต์</a:t>
            </a:r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  ศรีรักษา</a:t>
            </a:r>
          </a:p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ครูประจำชั้น อนุบาล </a:t>
            </a:r>
            <a:r>
              <a:rPr lang="en-US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2/1</a:t>
            </a:r>
            <a:endParaRPr lang="th-TH" sz="1050" b="1" dirty="0">
              <a:ln w="18415" cmpd="sng">
                <a:noFill/>
                <a:prstDash val="solid"/>
              </a:ln>
              <a:solidFill>
                <a:sysClr val="windowText" lastClr="00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39" name="รูปภาพ 38">
            <a:extLst>
              <a:ext uri="{FF2B5EF4-FFF2-40B4-BE49-F238E27FC236}">
                <a16:creationId xmlns:a16="http://schemas.microsoft.com/office/drawing/2014/main" id="{473FA82F-CF35-4405-8637-6623C335FB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237" y="1725983"/>
            <a:ext cx="755891" cy="93980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1" name="รูปภาพ 40">
            <a:extLst>
              <a:ext uri="{FF2B5EF4-FFF2-40B4-BE49-F238E27FC236}">
                <a16:creationId xmlns:a16="http://schemas.microsoft.com/office/drawing/2014/main" id="{1837223A-F46A-4CB7-AE64-8744A819412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377" y="1747439"/>
            <a:ext cx="755890" cy="878334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3" name="รูปภาพ 42">
            <a:extLst>
              <a:ext uri="{FF2B5EF4-FFF2-40B4-BE49-F238E27FC236}">
                <a16:creationId xmlns:a16="http://schemas.microsoft.com/office/drawing/2014/main" id="{E8A98F3A-5944-4A68-85E5-025AB7FA538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216" y="1758248"/>
            <a:ext cx="660453" cy="844244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5" name="รูปภาพ 44">
            <a:extLst>
              <a:ext uri="{FF2B5EF4-FFF2-40B4-BE49-F238E27FC236}">
                <a16:creationId xmlns:a16="http://schemas.microsoft.com/office/drawing/2014/main" id="{C2F6A488-9248-48E1-9939-E0FEAD81F91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641" y="1770420"/>
            <a:ext cx="702746" cy="828019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7" name="รูปภาพ 46">
            <a:extLst>
              <a:ext uri="{FF2B5EF4-FFF2-40B4-BE49-F238E27FC236}">
                <a16:creationId xmlns:a16="http://schemas.microsoft.com/office/drawing/2014/main" id="{DC6EFBEA-879D-4E65-8A27-119E9E4FF65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667" y="1752304"/>
            <a:ext cx="692351" cy="94308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8" name="Picture 4" descr="👉👉#แจกฟรี &quot;กรอบข้อความลายไทย&quot;... - สื่อสร้างสรรค์เพื่อการศึกษา by ครูก้อย  | Facebook">
            <a:extLst>
              <a:ext uri="{FF2B5EF4-FFF2-40B4-BE49-F238E27FC236}">
                <a16:creationId xmlns:a16="http://schemas.microsoft.com/office/drawing/2014/main" id="{B9978C00-31BF-4D53-BBAE-5C610CB8D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53" b="89209" l="4408" r="94215">
                        <a14:foregroundMark x1="17906" y1="41727" x2="17906" y2="41727"/>
                        <a14:foregroundMark x1="8815" y1="67626" x2="4408" y2="50360"/>
                        <a14:foregroundMark x1="89256" y1="30216" x2="90358" y2="64748"/>
                        <a14:foregroundMark x1="93939" y1="43165" x2="94215" y2="57554"/>
                        <a14:foregroundMark x1="78788" y1="47482" x2="11295" y2="43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959" y="2383498"/>
            <a:ext cx="1219144" cy="49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สี่เหลี่ยมผืนผ้า 48">
            <a:extLst>
              <a:ext uri="{FF2B5EF4-FFF2-40B4-BE49-F238E27FC236}">
                <a16:creationId xmlns:a16="http://schemas.microsoft.com/office/drawing/2014/main" id="{C7D35A22-D4BB-494E-BAA3-B4DE0A8919EC}"/>
              </a:ext>
            </a:extLst>
          </p:cNvPr>
          <p:cNvSpPr/>
          <p:nvPr/>
        </p:nvSpPr>
        <p:spPr>
          <a:xfrm>
            <a:off x="1180886" y="2441916"/>
            <a:ext cx="1135187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น.ส.วิไลภรณ์  เบอร์ไชสงค์</a:t>
            </a:r>
          </a:p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ครูประจำชั้น อนุบาล </a:t>
            </a:r>
            <a:r>
              <a:rPr lang="en-US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2/2</a:t>
            </a:r>
            <a:endParaRPr lang="th-TH" sz="1050" b="1" dirty="0">
              <a:ln w="18415" cmpd="sng">
                <a:noFill/>
                <a:prstDash val="solid"/>
              </a:ln>
              <a:solidFill>
                <a:sysClr val="windowText" lastClr="00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0" name="Picture 4" descr="👉👉#แจกฟรี &quot;กรอบข้อความลายไทย&quot;... - สื่อสร้างสรรค์เพื่อการศึกษา by ครูก้อย  | Facebook">
            <a:extLst>
              <a:ext uri="{FF2B5EF4-FFF2-40B4-BE49-F238E27FC236}">
                <a16:creationId xmlns:a16="http://schemas.microsoft.com/office/drawing/2014/main" id="{5D66402B-36DF-4567-91FE-A482B170C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53" b="89209" l="4408" r="94215">
                        <a14:foregroundMark x1="17906" y1="41727" x2="17906" y2="41727"/>
                        <a14:foregroundMark x1="8815" y1="67626" x2="4408" y2="50360"/>
                        <a14:foregroundMark x1="89256" y1="30216" x2="90358" y2="64748"/>
                        <a14:foregroundMark x1="93939" y1="43165" x2="94215" y2="57554"/>
                        <a14:foregroundMark x1="78788" y1="47482" x2="11295" y2="43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948" y="2383498"/>
            <a:ext cx="1113167" cy="49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สี่เหลี่ยมผืนผ้า 50">
            <a:extLst>
              <a:ext uri="{FF2B5EF4-FFF2-40B4-BE49-F238E27FC236}">
                <a16:creationId xmlns:a16="http://schemas.microsoft.com/office/drawing/2014/main" id="{7E56735D-7C5D-4B53-9CF4-AF8E28F026D1}"/>
              </a:ext>
            </a:extLst>
          </p:cNvPr>
          <p:cNvSpPr/>
          <p:nvPr/>
        </p:nvSpPr>
        <p:spPr>
          <a:xfrm>
            <a:off x="2332856" y="2432503"/>
            <a:ext cx="1103259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นางสงัด  อินยาศรี</a:t>
            </a:r>
          </a:p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ครูประจำชั้น อนุบาล </a:t>
            </a:r>
            <a:r>
              <a:rPr lang="en-US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2/3</a:t>
            </a:r>
            <a:endParaRPr lang="th-TH" sz="1050" b="1" dirty="0">
              <a:ln w="18415" cmpd="sng">
                <a:noFill/>
                <a:prstDash val="solid"/>
              </a:ln>
              <a:solidFill>
                <a:sysClr val="windowText" lastClr="00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2" name="Picture 4" descr="👉👉#แจกฟรี &quot;กรอบข้อความลายไทย&quot;... - สื่อสร้างสรรค์เพื่อการศึกษา by ครูก้อย  | Facebook">
            <a:extLst>
              <a:ext uri="{FF2B5EF4-FFF2-40B4-BE49-F238E27FC236}">
                <a16:creationId xmlns:a16="http://schemas.microsoft.com/office/drawing/2014/main" id="{C6133687-7839-4BDC-9761-BCE20073A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53" b="89209" l="4408" r="94215">
                        <a14:foregroundMark x1="17906" y1="41727" x2="17906" y2="41727"/>
                        <a14:foregroundMark x1="8815" y1="67626" x2="4408" y2="50360"/>
                        <a14:foregroundMark x1="89256" y1="30216" x2="90358" y2="64748"/>
                        <a14:foregroundMark x1="93939" y1="43165" x2="94215" y2="57554"/>
                        <a14:foregroundMark x1="78788" y1="47482" x2="11295" y2="43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061" y="2378014"/>
            <a:ext cx="1191853" cy="49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สี่เหลี่ยมผืนผ้า 52">
            <a:extLst>
              <a:ext uri="{FF2B5EF4-FFF2-40B4-BE49-F238E27FC236}">
                <a16:creationId xmlns:a16="http://schemas.microsoft.com/office/drawing/2014/main" id="{FAC792BF-FBF4-4742-A7EF-B818E3A7CE87}"/>
              </a:ext>
            </a:extLst>
          </p:cNvPr>
          <p:cNvSpPr/>
          <p:nvPr/>
        </p:nvSpPr>
        <p:spPr>
          <a:xfrm>
            <a:off x="3436004" y="2419653"/>
            <a:ext cx="1103259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น.ส.อมรรัตน์  พันธ์นพ</a:t>
            </a:r>
          </a:p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ครูประจำชั้น อนุบาล </a:t>
            </a:r>
            <a:r>
              <a:rPr lang="en-US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3/1</a:t>
            </a:r>
            <a:endParaRPr lang="th-TH" sz="1050" b="1" dirty="0">
              <a:ln w="18415" cmpd="sng">
                <a:noFill/>
                <a:prstDash val="solid"/>
              </a:ln>
              <a:solidFill>
                <a:sysClr val="windowText" lastClr="00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4" name="Picture 4" descr="👉👉#แจกฟรี &quot;กรอบข้อความลายไทย&quot;... - สื่อสร้างสรรค์เพื่อการศึกษา by ครูก้อย  | Facebook">
            <a:extLst>
              <a:ext uri="{FF2B5EF4-FFF2-40B4-BE49-F238E27FC236}">
                <a16:creationId xmlns:a16="http://schemas.microsoft.com/office/drawing/2014/main" id="{064C0A86-567C-4195-BE42-8420B084B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53" b="89209" l="4408" r="94215">
                        <a14:foregroundMark x1="17906" y1="41727" x2="17906" y2="41727"/>
                        <a14:foregroundMark x1="8815" y1="67626" x2="4408" y2="50360"/>
                        <a14:foregroundMark x1="89256" y1="30216" x2="90358" y2="64748"/>
                        <a14:foregroundMark x1="93939" y1="43165" x2="94215" y2="57554"/>
                        <a14:foregroundMark x1="78788" y1="47482" x2="11295" y2="43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695" y="2375876"/>
            <a:ext cx="1169228" cy="49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สี่เหลี่ยมผืนผ้า 54">
            <a:extLst>
              <a:ext uri="{FF2B5EF4-FFF2-40B4-BE49-F238E27FC236}">
                <a16:creationId xmlns:a16="http://schemas.microsoft.com/office/drawing/2014/main" id="{4336072E-0104-473F-A7B8-9E36E01BEB3E}"/>
              </a:ext>
            </a:extLst>
          </p:cNvPr>
          <p:cNvSpPr/>
          <p:nvPr/>
        </p:nvSpPr>
        <p:spPr>
          <a:xfrm>
            <a:off x="4555104" y="2432810"/>
            <a:ext cx="1135187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นางสุพรรณี  ใยปางแก้ว</a:t>
            </a:r>
          </a:p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ครูประจำชั้น อนุบาล </a:t>
            </a:r>
            <a:r>
              <a:rPr lang="en-US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3/2</a:t>
            </a:r>
            <a:endParaRPr lang="th-TH" sz="1050" b="1" dirty="0">
              <a:ln w="18415" cmpd="sng">
                <a:noFill/>
                <a:prstDash val="solid"/>
              </a:ln>
              <a:solidFill>
                <a:sysClr val="windowText" lastClr="00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6" name="Picture 4" descr="👉👉#แจกฟรี &quot;กรอบข้อความลายไทย&quot;... - สื่อสร้างสรรค์เพื่อการศึกษา by ครูก้อย  | Facebook">
            <a:extLst>
              <a:ext uri="{FF2B5EF4-FFF2-40B4-BE49-F238E27FC236}">
                <a16:creationId xmlns:a16="http://schemas.microsoft.com/office/drawing/2014/main" id="{9B43588C-B5CC-49B2-81C6-AF68DD303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53" b="89209" l="4408" r="94215">
                        <a14:foregroundMark x1="17906" y1="41727" x2="17906" y2="41727"/>
                        <a14:foregroundMark x1="8815" y1="67626" x2="4408" y2="50360"/>
                        <a14:foregroundMark x1="89256" y1="30216" x2="90358" y2="64748"/>
                        <a14:foregroundMark x1="93939" y1="43165" x2="94215" y2="57554"/>
                        <a14:foregroundMark x1="78788" y1="47482" x2="11295" y2="43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269" y="2389244"/>
            <a:ext cx="1142048" cy="49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สี่เหลี่ยมผืนผ้า 56">
            <a:extLst>
              <a:ext uri="{FF2B5EF4-FFF2-40B4-BE49-F238E27FC236}">
                <a16:creationId xmlns:a16="http://schemas.microsoft.com/office/drawing/2014/main" id="{34C702CC-8A3F-449E-BC55-5F186EAFFA87}"/>
              </a:ext>
            </a:extLst>
          </p:cNvPr>
          <p:cNvSpPr/>
          <p:nvPr/>
        </p:nvSpPr>
        <p:spPr>
          <a:xfrm>
            <a:off x="5656699" y="2428779"/>
            <a:ext cx="1135187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นายณัฐพล  บุตรหิน</a:t>
            </a:r>
          </a:p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ครูประจำชั้น อนุบาล </a:t>
            </a:r>
            <a:r>
              <a:rPr lang="en-US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3/3</a:t>
            </a:r>
            <a:endParaRPr lang="th-TH" sz="1050" b="1" dirty="0">
              <a:ln w="18415" cmpd="sng">
                <a:noFill/>
                <a:prstDash val="solid"/>
              </a:ln>
              <a:solidFill>
                <a:sysClr val="windowText" lastClr="00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8" name="Picture 16" descr="กล่องข้อความสีเหลือง | การออกแบบปกหนังสือ, กระดาษเขียน, สมุดออร์แกไนเซอร์">
            <a:extLst>
              <a:ext uri="{FF2B5EF4-FFF2-40B4-BE49-F238E27FC236}">
                <a16:creationId xmlns:a16="http://schemas.microsoft.com/office/drawing/2014/main" id="{31740EE4-9A9D-43ED-A67C-1002CB4E0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6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591" y="2259139"/>
            <a:ext cx="5355042" cy="1872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สี่เหลี่ยมผืนผ้า 61">
            <a:extLst>
              <a:ext uri="{FF2B5EF4-FFF2-40B4-BE49-F238E27FC236}">
                <a16:creationId xmlns:a16="http://schemas.microsoft.com/office/drawing/2014/main" id="{979D5B22-DF61-4FA9-ADB2-84601FA6E4B5}"/>
              </a:ext>
            </a:extLst>
          </p:cNvPr>
          <p:cNvSpPr/>
          <p:nvPr/>
        </p:nvSpPr>
        <p:spPr>
          <a:xfrm>
            <a:off x="1177942" y="2957534"/>
            <a:ext cx="457817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2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กิจกรรมที่  4  ระฆังดำน้ำจากขวด</a:t>
            </a:r>
          </a:p>
        </p:txBody>
      </p:sp>
      <p:sp>
        <p:nvSpPr>
          <p:cNvPr id="60" name="สี่เหลี่ยมผืนผ้า 59">
            <a:extLst>
              <a:ext uri="{FF2B5EF4-FFF2-40B4-BE49-F238E27FC236}">
                <a16:creationId xmlns:a16="http://schemas.microsoft.com/office/drawing/2014/main" id="{AFE87724-C82D-47D6-A7C5-4A0B73A220EF}"/>
              </a:ext>
            </a:extLst>
          </p:cNvPr>
          <p:cNvSpPr/>
          <p:nvPr/>
        </p:nvSpPr>
        <p:spPr>
          <a:xfrm>
            <a:off x="635997" y="3463803"/>
            <a:ext cx="6129907" cy="70788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/>
              <a:t>จุดประสงค์	1. ศึกษาเรื่องอากาศ ณ อุณหภูมิต่างๆ</a:t>
            </a:r>
          </a:p>
          <a:p>
            <a:pPr algn="ctr"/>
            <a:r>
              <a:rPr lang="th-TH" dirty="0"/>
              <a:t>		2. เด็กเกิดทักษะกระบวนการเรียนรู้ทางวิทยาศาสตร์</a:t>
            </a:r>
          </a:p>
        </p:txBody>
      </p:sp>
      <p:pic>
        <p:nvPicPr>
          <p:cNvPr id="1026" name="Picture 2" descr="เคมีวิทยาศาสตร์เด็กวิทยาศาสตร์, พื้นที่, ลูกบอล png | PNGEgg">
            <a:extLst>
              <a:ext uri="{FF2B5EF4-FFF2-40B4-BE49-F238E27FC236}">
                <a16:creationId xmlns:a16="http://schemas.microsoft.com/office/drawing/2014/main" id="{FC2A3F82-F7EE-4C63-92F9-E12BF08FB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678" b="97198" l="10000" r="90778">
                        <a14:foregroundMark x1="65444" y1="4378" x2="65444" y2="4378"/>
                        <a14:foregroundMark x1="69444" y1="22417" x2="69444" y2="22417"/>
                        <a14:foregroundMark x1="75111" y1="22067" x2="75111" y2="22067"/>
                        <a14:foregroundMark x1="90778" y1="29772" x2="90778" y2="29772"/>
                        <a14:foregroundMark x1="88667" y1="16988" x2="88667" y2="16988"/>
                        <a14:foregroundMark x1="88667" y1="29072" x2="88667" y2="29072"/>
                        <a14:foregroundMark x1="66889" y1="31699" x2="70444" y2="55692"/>
                        <a14:foregroundMark x1="70444" y1="55692" x2="72000" y2="61821"/>
                        <a14:foregroundMark x1="70222" y1="16637" x2="65889" y2="28196"/>
                        <a14:foregroundMark x1="65889" y1="28196" x2="65778" y2="28371"/>
                        <a14:foregroundMark x1="88444" y1="29422" x2="89333" y2="37653"/>
                        <a14:foregroundMark x1="67556" y1="88441" x2="74111" y2="91769"/>
                        <a14:foregroundMark x1="62667" y1="96848" x2="58444" y2="97373"/>
                        <a14:foregroundMark x1="70000" y1="3678" x2="70000" y2="36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3357" y="3012103"/>
            <a:ext cx="2021299" cy="1282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สี่เหลี่ยมผืนผ้า 63">
            <a:extLst>
              <a:ext uri="{FF2B5EF4-FFF2-40B4-BE49-F238E27FC236}">
                <a16:creationId xmlns:a16="http://schemas.microsoft.com/office/drawing/2014/main" id="{701AAEDF-F8BE-4AB2-A170-FE853F3D73AD}"/>
              </a:ext>
            </a:extLst>
          </p:cNvPr>
          <p:cNvSpPr/>
          <p:nvPr/>
        </p:nvSpPr>
        <p:spPr>
          <a:xfrm>
            <a:off x="635997" y="3438264"/>
            <a:ext cx="6298042" cy="67710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th-TH" sz="2000" b="1" dirty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จุดประสงค์	</a:t>
            </a:r>
          </a:p>
          <a:p>
            <a:r>
              <a:rPr lang="th-TH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1.ศึกษาเรื่องอากาศมีตัวตน         2. เด็กเกิดทักษะกระบวนการเรียนรู้ทางวิทยาศาสตร์ </a:t>
            </a:r>
          </a:p>
        </p:txBody>
      </p:sp>
      <p:sp>
        <p:nvSpPr>
          <p:cNvPr id="66" name="สี่เหลี่ยมผืนผ้า 65">
            <a:extLst>
              <a:ext uri="{FF2B5EF4-FFF2-40B4-BE49-F238E27FC236}">
                <a16:creationId xmlns:a16="http://schemas.microsoft.com/office/drawing/2014/main" id="{EEB5D8F9-4AD6-49FF-A936-C715C76C391B}"/>
              </a:ext>
            </a:extLst>
          </p:cNvPr>
          <p:cNvSpPr/>
          <p:nvPr/>
        </p:nvSpPr>
        <p:spPr>
          <a:xfrm>
            <a:off x="139291" y="4394493"/>
            <a:ext cx="2819177" cy="467820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th-TH" sz="2000" b="1" dirty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ผลที่เกิดกับเด็ก	</a:t>
            </a:r>
          </a:p>
          <a:p>
            <a:r>
              <a:rPr lang="th-TH" sz="1600" b="1" dirty="0">
                <a:ln w="1841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1. ผลที่เกิดตามวัตถุประสงค์</a:t>
            </a:r>
          </a:p>
          <a:p>
            <a:r>
              <a:rPr lang="th-TH" sz="16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 </a:t>
            </a:r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1.1 เด็กมีความรู้ความเข้าใจ เรื่องอากาศมีตัวตนมากขึ้น</a:t>
            </a:r>
          </a:p>
          <a:p>
            <a:r>
              <a:rPr lang="th-TH" sz="16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 </a:t>
            </a:r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1.2 เด็กเกิดทักษะกระบวนการเรียนรู้ทางวิทยาศาสตร์ </a:t>
            </a:r>
            <a:endParaRPr lang="th-TH" sz="1600" b="1" dirty="0">
              <a:ln w="18415" cmpd="sng">
                <a:noFill/>
                <a:prstDash val="solid"/>
              </a:ln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Mali Grade 6" panose="02000506000000020004" pitchFamily="2" charset="-34"/>
              <a:cs typeface="+mj-cs"/>
            </a:endParaRPr>
          </a:p>
          <a:p>
            <a:r>
              <a:rPr lang="th-TH" sz="1600" b="1" dirty="0">
                <a:ln w="1841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2.พัฒนาการความสามารถพื้นฐานและพัฒนาการของเด็กปฐมวัย</a:t>
            </a:r>
          </a:p>
          <a:p>
            <a:r>
              <a:rPr lang="th-TH" sz="1600" b="1" dirty="0">
                <a:ln w="18415" cmpd="sng">
                  <a:noFill/>
                  <a:prstDash val="solid"/>
                </a:ln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 </a:t>
            </a:r>
            <a:r>
              <a:rPr lang="th-TH" sz="1400" b="1" dirty="0">
                <a:ln w="18415" cmpd="sng">
                  <a:noFill/>
                  <a:prstDash val="solid"/>
                </a:ln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2.1 ด้ายการเรียนรู้/ด้านภาษา/สติปัญญา</a:t>
            </a:r>
          </a:p>
          <a:p>
            <a:pPr marL="85725" indent="-85725"/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 - เด็กสามารถบอก/เล่า วิธีการหาคำตอบของตนเองได้              - เด็กได้เรียนรู้เรื่องอากาศมีตัวตน</a:t>
            </a:r>
          </a:p>
          <a:p>
            <a:pPr marL="85725" indent="-85725"/>
            <a:r>
              <a:rPr lang="th-TH" sz="1400" b="1" dirty="0">
                <a:ln w="18415" cmpd="sng">
                  <a:noFill/>
                  <a:prstDash val="solid"/>
                </a:ln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 2.2 ด้านสังคม</a:t>
            </a:r>
          </a:p>
          <a:p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 - เด็กรู้จักการปฏิบัติตามข้อตกลงได้</a:t>
            </a:r>
          </a:p>
          <a:p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 - เด็กรู้จักการช่วยเหลือซึ่งกันและกัน</a:t>
            </a:r>
          </a:p>
          <a:p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 </a:t>
            </a:r>
            <a:r>
              <a:rPr lang="th-TH" sz="1400" b="1" dirty="0">
                <a:ln w="18415" cmpd="sng">
                  <a:noFill/>
                  <a:prstDash val="solid"/>
                </a:ln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2.3 ด้านอารมณ์ - จิตใจ</a:t>
            </a:r>
          </a:p>
          <a:p>
            <a:pPr indent="85725"/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- เด็กมีความสนใจและมีสมาธิในการทดลอง</a:t>
            </a:r>
          </a:p>
          <a:p>
            <a:pPr indent="85725"/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- เด็กยอมรับในความสามารถของเพื่อนได้</a:t>
            </a:r>
          </a:p>
          <a:p>
            <a:r>
              <a:rPr lang="th-TH" sz="1400" b="1" dirty="0">
                <a:ln w="18415" cmpd="sng">
                  <a:noFill/>
                  <a:prstDash val="solid"/>
                </a:ln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2.4 ด้านการเคลื่อนไหวร่างกาย</a:t>
            </a:r>
          </a:p>
          <a:p>
            <a:pPr indent="88900"/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- เด็กสามารถใช้มือในการหมุนฝาขวดน้ำได้</a:t>
            </a:r>
          </a:p>
          <a:p>
            <a:pPr marL="179388" indent="-90488"/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- เด็กสามารถใช้มือในการวาดภาพระบายสี                                       ได้อย่างคล่องแคล่ว</a:t>
            </a:r>
          </a:p>
        </p:txBody>
      </p:sp>
      <p:pic>
        <p:nvPicPr>
          <p:cNvPr id="73" name="รูปภาพ 72">
            <a:extLst>
              <a:ext uri="{FF2B5EF4-FFF2-40B4-BE49-F238E27FC236}">
                <a16:creationId xmlns:a16="http://schemas.microsoft.com/office/drawing/2014/main" id="{F509C238-03EA-4E1D-BB79-A16CCEE471D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619" y="9114160"/>
            <a:ext cx="673267" cy="673267"/>
          </a:xfrm>
          <a:prstGeom prst="rect">
            <a:avLst/>
          </a:prstGeom>
        </p:spPr>
      </p:pic>
      <p:sp>
        <p:nvSpPr>
          <p:cNvPr id="75" name="สี่เหลี่ยมผืนผ้า 74">
            <a:extLst>
              <a:ext uri="{FF2B5EF4-FFF2-40B4-BE49-F238E27FC236}">
                <a16:creationId xmlns:a16="http://schemas.microsoft.com/office/drawing/2014/main" id="{726A5ECC-1E63-49BF-93AC-A6B8557405DF}"/>
              </a:ext>
            </a:extLst>
          </p:cNvPr>
          <p:cNvSpPr/>
          <p:nvPr/>
        </p:nvSpPr>
        <p:spPr>
          <a:xfrm>
            <a:off x="3213177" y="9278377"/>
            <a:ext cx="2865352" cy="461665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12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โรงเรียนชุมชนสามพร้าว </a:t>
            </a:r>
          </a:p>
          <a:p>
            <a:pPr algn="r"/>
            <a:r>
              <a:rPr lang="th-TH" sz="12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๔๔๖ หมู่ที่ ๒ ตำบลสามพร้าว อำเภอเมือง จังหวัดอุดรธานี ๔๑๐๐๐ </a:t>
            </a:r>
          </a:p>
        </p:txBody>
      </p:sp>
      <p:pic>
        <p:nvPicPr>
          <p:cNvPr id="67" name="รูปภาพ 66">
            <a:extLst>
              <a:ext uri="{FF2B5EF4-FFF2-40B4-BE49-F238E27FC236}">
                <a16:creationId xmlns:a16="http://schemas.microsoft.com/office/drawing/2014/main" id="{724164FC-8E8B-4D53-83C0-895B38BCB328}"/>
              </a:ext>
            </a:extLst>
          </p:cNvPr>
          <p:cNvPicPr/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324" y="4384028"/>
            <a:ext cx="1714376" cy="1389881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</p:pic>
      <p:pic>
        <p:nvPicPr>
          <p:cNvPr id="68" name="รูปภาพ 67">
            <a:extLst>
              <a:ext uri="{FF2B5EF4-FFF2-40B4-BE49-F238E27FC236}">
                <a16:creationId xmlns:a16="http://schemas.microsoft.com/office/drawing/2014/main" id="{49309A9E-43C1-41C4-9A79-2DFF02ED053E}"/>
              </a:ext>
            </a:extLst>
          </p:cNvPr>
          <p:cNvPicPr/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555" y="4384029"/>
            <a:ext cx="1688153" cy="1406518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</p:pic>
      <p:pic>
        <p:nvPicPr>
          <p:cNvPr id="69" name="รูปภาพ 68">
            <a:extLst>
              <a:ext uri="{FF2B5EF4-FFF2-40B4-BE49-F238E27FC236}">
                <a16:creationId xmlns:a16="http://schemas.microsoft.com/office/drawing/2014/main" id="{037B06B1-3CDA-48AB-BF35-934494D57EB9}"/>
              </a:ext>
            </a:extLst>
          </p:cNvPr>
          <p:cNvPicPr/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246" y="5986248"/>
            <a:ext cx="1714376" cy="1415598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</p:pic>
      <p:pic>
        <p:nvPicPr>
          <p:cNvPr id="70" name="รูปภาพ 69">
            <a:extLst>
              <a:ext uri="{FF2B5EF4-FFF2-40B4-BE49-F238E27FC236}">
                <a16:creationId xmlns:a16="http://schemas.microsoft.com/office/drawing/2014/main" id="{97645D38-263F-4A9A-8E6F-E2D364F81F88}"/>
              </a:ext>
            </a:extLst>
          </p:cNvPr>
          <p:cNvPicPr/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555" y="5983096"/>
            <a:ext cx="1714376" cy="1406518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</p:pic>
      <p:pic>
        <p:nvPicPr>
          <p:cNvPr id="71" name="รูปภาพ 70">
            <a:extLst>
              <a:ext uri="{FF2B5EF4-FFF2-40B4-BE49-F238E27FC236}">
                <a16:creationId xmlns:a16="http://schemas.microsoft.com/office/drawing/2014/main" id="{F187725E-4953-4E15-BF32-25CACC387D8B}"/>
              </a:ext>
            </a:extLst>
          </p:cNvPr>
          <p:cNvPicPr/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33" b="33287"/>
          <a:stretch/>
        </p:blipFill>
        <p:spPr bwMode="auto">
          <a:xfrm>
            <a:off x="3137324" y="7554969"/>
            <a:ext cx="3607607" cy="1381572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</p:pic>
      <p:pic>
        <p:nvPicPr>
          <p:cNvPr id="1028" name="Picture 4" descr="เคมีวิทยาศาสตร์เด็กวิทยาศาสตร์, พื้นที่, ลูกบอล png | PNGEgg">
            <a:extLst>
              <a:ext uri="{FF2B5EF4-FFF2-40B4-BE49-F238E27FC236}">
                <a16:creationId xmlns:a16="http://schemas.microsoft.com/office/drawing/2014/main" id="{BC4D21AC-D993-42A5-98B8-70B37D2917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8231" b="93170" l="4889" r="46000">
                        <a14:foregroundMark x1="46111" y1="51138" x2="46111" y2="51138"/>
                        <a14:foregroundMark x1="31556" y1="8406" x2="31556" y2="8406"/>
                        <a14:foregroundMark x1="11222" y1="51138" x2="11222" y2="51138"/>
                        <a14:foregroundMark x1="27333" y1="85114" x2="27333" y2="85114"/>
                        <a14:foregroundMark x1="33667" y1="84063" x2="33667" y2="93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812"/>
          <a:stretch/>
        </p:blipFill>
        <p:spPr bwMode="auto">
          <a:xfrm>
            <a:off x="2303021" y="8453572"/>
            <a:ext cx="1125978" cy="145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48266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สี่เหลี่ยมผืนผ้า 64">
            <a:extLst>
              <a:ext uri="{FF2B5EF4-FFF2-40B4-BE49-F238E27FC236}">
                <a16:creationId xmlns:a16="http://schemas.microsoft.com/office/drawing/2014/main" id="{1E8BAE0B-388C-494E-A334-6F7A8F927433}"/>
              </a:ext>
            </a:extLst>
          </p:cNvPr>
          <p:cNvSpPr/>
          <p:nvPr/>
        </p:nvSpPr>
        <p:spPr>
          <a:xfrm>
            <a:off x="139292" y="4241783"/>
            <a:ext cx="2819177" cy="523020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/>
              <a:t>จุดประสงค์	1. ศึกษาเรื่องอากาศ ณ อุณหภูมิต่างๆ</a:t>
            </a:r>
          </a:p>
          <a:p>
            <a:pPr algn="ctr"/>
            <a:r>
              <a:rPr lang="th-TH" dirty="0"/>
              <a:t>		2. เด็กเกิดทักษะกระบวนการเรียนรู้ทางวิทยาศาสตร์</a:t>
            </a:r>
          </a:p>
        </p:txBody>
      </p:sp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id="{C61FEB89-2935-4B2F-A260-D27E4CE98EDA}"/>
              </a:ext>
            </a:extLst>
          </p:cNvPr>
          <p:cNvSpPr/>
          <p:nvPr/>
        </p:nvSpPr>
        <p:spPr>
          <a:xfrm>
            <a:off x="0" y="-120642"/>
            <a:ext cx="6858000" cy="20065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1EEE0BEF-0B67-4785-AFB8-030DFB30C0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573" b="850"/>
          <a:stretch/>
        </p:blipFill>
        <p:spPr>
          <a:xfrm>
            <a:off x="19658" y="277014"/>
            <a:ext cx="1197318" cy="1168763"/>
          </a:xfrm>
          <a:prstGeom prst="ellipse">
            <a:avLst/>
          </a:prstGeom>
          <a:ln w="12700">
            <a:noFill/>
            <a:prstDash val="solid"/>
          </a:ln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33BD6739-F91C-4733-9192-780303C834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1" t="10601" b="8569"/>
          <a:stretch/>
        </p:blipFill>
        <p:spPr>
          <a:xfrm>
            <a:off x="1028578" y="0"/>
            <a:ext cx="5829422" cy="1722793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1547175E-FB9C-4623-93CC-41EE399836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630" y="260614"/>
            <a:ext cx="1096667" cy="1168763"/>
          </a:xfrm>
          <a:prstGeom prst="ellipse">
            <a:avLst/>
          </a:prstGeom>
        </p:spPr>
      </p:pic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7F880FFD-52E7-4AA7-93A4-11FF31092A8B}"/>
              </a:ext>
            </a:extLst>
          </p:cNvPr>
          <p:cNvSpPr/>
          <p:nvPr/>
        </p:nvSpPr>
        <p:spPr>
          <a:xfrm>
            <a:off x="2020878" y="310113"/>
            <a:ext cx="474567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400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กิจกรรมการทดลอง</a:t>
            </a:r>
          </a:p>
        </p:txBody>
      </p:sp>
      <p:sp>
        <p:nvSpPr>
          <p:cNvPr id="10" name="สี่เหลี่ยมผืนผ้า 9">
            <a:extLst>
              <a:ext uri="{FF2B5EF4-FFF2-40B4-BE49-F238E27FC236}">
                <a16:creationId xmlns:a16="http://schemas.microsoft.com/office/drawing/2014/main" id="{4FC6488C-715E-4680-A8A7-8402F29C7B18}"/>
              </a:ext>
            </a:extLst>
          </p:cNvPr>
          <p:cNvSpPr/>
          <p:nvPr/>
        </p:nvSpPr>
        <p:spPr>
          <a:xfrm>
            <a:off x="2046216" y="791840"/>
            <a:ext cx="474567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40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บ้านนักวิทยาศาสตร์น้อย</a:t>
            </a:r>
          </a:p>
        </p:txBody>
      </p:sp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87C6DC52-6558-46E5-8888-26FB781CFA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683" y="-62453"/>
            <a:ext cx="1346534" cy="490523"/>
          </a:xfrm>
          <a:prstGeom prst="rect">
            <a:avLst/>
          </a:prstGeom>
        </p:spPr>
      </p:pic>
      <p:sp>
        <p:nvSpPr>
          <p:cNvPr id="14" name="สี่เหลี่ยมผืนผ้า 13">
            <a:extLst>
              <a:ext uri="{FF2B5EF4-FFF2-40B4-BE49-F238E27FC236}">
                <a16:creationId xmlns:a16="http://schemas.microsoft.com/office/drawing/2014/main" id="{B93BBA35-2CF8-4007-BD8B-A30597756CC8}"/>
              </a:ext>
            </a:extLst>
          </p:cNvPr>
          <p:cNvSpPr/>
          <p:nvPr/>
        </p:nvSpPr>
        <p:spPr>
          <a:xfrm>
            <a:off x="2119511" y="1318062"/>
            <a:ext cx="474567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240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โรงเรียนชุมชนสามพร้าว </a:t>
            </a:r>
            <a:r>
              <a:rPr lang="th-TH" sz="2400" b="1" dirty="0" err="1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สพ</a:t>
            </a:r>
            <a:r>
              <a:rPr lang="th-TH" sz="240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ป.อุดรธานี เขต </a:t>
            </a:r>
            <a:r>
              <a:rPr lang="en-US" sz="240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1</a:t>
            </a:r>
            <a:endParaRPr lang="th-TH" sz="2400" b="1" dirty="0">
              <a:ln w="18415" cmpd="sng">
                <a:noFill/>
                <a:prstDash val="solid"/>
              </a:ln>
              <a:solidFill>
                <a:sysClr val="windowText" lastClr="00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Mali Grade 6" panose="02000506000000020004" pitchFamily="2" charset="-34"/>
              <a:cs typeface="+mj-cs"/>
            </a:endParaRPr>
          </a:p>
        </p:txBody>
      </p:sp>
      <p:sp>
        <p:nvSpPr>
          <p:cNvPr id="15" name="สี่เหลี่ยมผืนผ้า 14">
            <a:extLst>
              <a:ext uri="{FF2B5EF4-FFF2-40B4-BE49-F238E27FC236}">
                <a16:creationId xmlns:a16="http://schemas.microsoft.com/office/drawing/2014/main" id="{E71964C9-741A-41BE-A387-AFF80689FCD3}"/>
              </a:ext>
            </a:extLst>
          </p:cNvPr>
          <p:cNvSpPr/>
          <p:nvPr/>
        </p:nvSpPr>
        <p:spPr>
          <a:xfrm>
            <a:off x="0" y="1843434"/>
            <a:ext cx="6857999" cy="76906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4273DE9C-EC68-48C7-BF15-6EEF37255F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44" y="1777203"/>
            <a:ext cx="632197" cy="856192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8" name="Picture 4" descr="👉👉#แจกฟรี &quot;กรอบข้อความลายไทย&quot;... - สื่อสร้างสรรค์เพื่อการศึกษา by ครูก้อย  | Facebook">
            <a:extLst>
              <a:ext uri="{FF2B5EF4-FFF2-40B4-BE49-F238E27FC236}">
                <a16:creationId xmlns:a16="http://schemas.microsoft.com/office/drawing/2014/main" id="{D882A128-D81F-4622-ABB8-564595B6F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53" b="89209" l="4408" r="94215">
                        <a14:foregroundMark x1="17906" y1="41727" x2="17906" y2="41727"/>
                        <a14:foregroundMark x1="8815" y1="67626" x2="4408" y2="50360"/>
                        <a14:foregroundMark x1="89256" y1="30216" x2="90358" y2="64748"/>
                        <a14:foregroundMark x1="93939" y1="43165" x2="94215" y2="57554"/>
                        <a14:foregroundMark x1="78788" y1="47482" x2="11295" y2="43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3" y="2390323"/>
            <a:ext cx="1118741" cy="49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สี่เหลี่ยมผืนผ้า 25">
            <a:extLst>
              <a:ext uri="{FF2B5EF4-FFF2-40B4-BE49-F238E27FC236}">
                <a16:creationId xmlns:a16="http://schemas.microsoft.com/office/drawing/2014/main" id="{55850C5D-94BC-4DC7-93AD-C5BD39FD02D2}"/>
              </a:ext>
            </a:extLst>
          </p:cNvPr>
          <p:cNvSpPr/>
          <p:nvPr/>
        </p:nvSpPr>
        <p:spPr>
          <a:xfrm>
            <a:off x="68404" y="2432471"/>
            <a:ext cx="1135187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น.ส.สุวน</a:t>
            </a:r>
            <a:r>
              <a:rPr lang="th-TH" sz="1050" b="1" dirty="0" err="1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ันต์</a:t>
            </a:r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  ศรีรักษา</a:t>
            </a:r>
          </a:p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ครูประจำชั้น อนุบาล </a:t>
            </a:r>
            <a:r>
              <a:rPr lang="en-US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2/1</a:t>
            </a:r>
            <a:endParaRPr lang="th-TH" sz="1050" b="1" dirty="0">
              <a:ln w="18415" cmpd="sng">
                <a:noFill/>
                <a:prstDash val="solid"/>
              </a:ln>
              <a:solidFill>
                <a:sysClr val="windowText" lastClr="00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39" name="รูปภาพ 38">
            <a:extLst>
              <a:ext uri="{FF2B5EF4-FFF2-40B4-BE49-F238E27FC236}">
                <a16:creationId xmlns:a16="http://schemas.microsoft.com/office/drawing/2014/main" id="{473FA82F-CF35-4405-8637-6623C335FB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237" y="1725983"/>
            <a:ext cx="755891" cy="93980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1" name="รูปภาพ 40">
            <a:extLst>
              <a:ext uri="{FF2B5EF4-FFF2-40B4-BE49-F238E27FC236}">
                <a16:creationId xmlns:a16="http://schemas.microsoft.com/office/drawing/2014/main" id="{1837223A-F46A-4CB7-AE64-8744A819412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377" y="1747439"/>
            <a:ext cx="755890" cy="878334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3" name="รูปภาพ 42">
            <a:extLst>
              <a:ext uri="{FF2B5EF4-FFF2-40B4-BE49-F238E27FC236}">
                <a16:creationId xmlns:a16="http://schemas.microsoft.com/office/drawing/2014/main" id="{E8A98F3A-5944-4A68-85E5-025AB7FA538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216" y="1758248"/>
            <a:ext cx="660453" cy="844244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5" name="รูปภาพ 44">
            <a:extLst>
              <a:ext uri="{FF2B5EF4-FFF2-40B4-BE49-F238E27FC236}">
                <a16:creationId xmlns:a16="http://schemas.microsoft.com/office/drawing/2014/main" id="{C2F6A488-9248-48E1-9939-E0FEAD81F91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641" y="1770420"/>
            <a:ext cx="702746" cy="828019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7" name="รูปภาพ 46">
            <a:extLst>
              <a:ext uri="{FF2B5EF4-FFF2-40B4-BE49-F238E27FC236}">
                <a16:creationId xmlns:a16="http://schemas.microsoft.com/office/drawing/2014/main" id="{DC6EFBEA-879D-4E65-8A27-119E9E4FF65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667" y="1752304"/>
            <a:ext cx="692351" cy="94308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8" name="Picture 4" descr="👉👉#แจกฟรี &quot;กรอบข้อความลายไทย&quot;... - สื่อสร้างสรรค์เพื่อการศึกษา by ครูก้อย  | Facebook">
            <a:extLst>
              <a:ext uri="{FF2B5EF4-FFF2-40B4-BE49-F238E27FC236}">
                <a16:creationId xmlns:a16="http://schemas.microsoft.com/office/drawing/2014/main" id="{B9978C00-31BF-4D53-BBAE-5C610CB8D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53" b="89209" l="4408" r="94215">
                        <a14:foregroundMark x1="17906" y1="41727" x2="17906" y2="41727"/>
                        <a14:foregroundMark x1="8815" y1="67626" x2="4408" y2="50360"/>
                        <a14:foregroundMark x1="89256" y1="30216" x2="90358" y2="64748"/>
                        <a14:foregroundMark x1="93939" y1="43165" x2="94215" y2="57554"/>
                        <a14:foregroundMark x1="78788" y1="47482" x2="11295" y2="43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959" y="2383498"/>
            <a:ext cx="1219144" cy="49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สี่เหลี่ยมผืนผ้า 48">
            <a:extLst>
              <a:ext uri="{FF2B5EF4-FFF2-40B4-BE49-F238E27FC236}">
                <a16:creationId xmlns:a16="http://schemas.microsoft.com/office/drawing/2014/main" id="{C7D35A22-D4BB-494E-BAA3-B4DE0A8919EC}"/>
              </a:ext>
            </a:extLst>
          </p:cNvPr>
          <p:cNvSpPr/>
          <p:nvPr/>
        </p:nvSpPr>
        <p:spPr>
          <a:xfrm>
            <a:off x="1180886" y="2441916"/>
            <a:ext cx="1135187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น.ส.วิไลภรณ์  เบอร์ไชสงค์</a:t>
            </a:r>
          </a:p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ครูประจำชั้น อนุบาล </a:t>
            </a:r>
            <a:r>
              <a:rPr lang="en-US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2/2</a:t>
            </a:r>
            <a:endParaRPr lang="th-TH" sz="1050" b="1" dirty="0">
              <a:ln w="18415" cmpd="sng">
                <a:noFill/>
                <a:prstDash val="solid"/>
              </a:ln>
              <a:solidFill>
                <a:sysClr val="windowText" lastClr="00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0" name="Picture 4" descr="👉👉#แจกฟรี &quot;กรอบข้อความลายไทย&quot;... - สื่อสร้างสรรค์เพื่อการศึกษา by ครูก้อย  | Facebook">
            <a:extLst>
              <a:ext uri="{FF2B5EF4-FFF2-40B4-BE49-F238E27FC236}">
                <a16:creationId xmlns:a16="http://schemas.microsoft.com/office/drawing/2014/main" id="{5D66402B-36DF-4567-91FE-A482B170C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53" b="89209" l="4408" r="94215">
                        <a14:foregroundMark x1="17906" y1="41727" x2="17906" y2="41727"/>
                        <a14:foregroundMark x1="8815" y1="67626" x2="4408" y2="50360"/>
                        <a14:foregroundMark x1="89256" y1="30216" x2="90358" y2="64748"/>
                        <a14:foregroundMark x1="93939" y1="43165" x2="94215" y2="57554"/>
                        <a14:foregroundMark x1="78788" y1="47482" x2="11295" y2="43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948" y="2383498"/>
            <a:ext cx="1113167" cy="49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สี่เหลี่ยมผืนผ้า 50">
            <a:extLst>
              <a:ext uri="{FF2B5EF4-FFF2-40B4-BE49-F238E27FC236}">
                <a16:creationId xmlns:a16="http://schemas.microsoft.com/office/drawing/2014/main" id="{7E56735D-7C5D-4B53-9CF4-AF8E28F026D1}"/>
              </a:ext>
            </a:extLst>
          </p:cNvPr>
          <p:cNvSpPr/>
          <p:nvPr/>
        </p:nvSpPr>
        <p:spPr>
          <a:xfrm>
            <a:off x="2332856" y="2432503"/>
            <a:ext cx="1103259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นางสงัด  อินยาศรี</a:t>
            </a:r>
          </a:p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ครูประจำชั้น อนุบาล </a:t>
            </a:r>
            <a:r>
              <a:rPr lang="en-US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2/3</a:t>
            </a:r>
            <a:endParaRPr lang="th-TH" sz="1050" b="1" dirty="0">
              <a:ln w="18415" cmpd="sng">
                <a:noFill/>
                <a:prstDash val="solid"/>
              </a:ln>
              <a:solidFill>
                <a:sysClr val="windowText" lastClr="00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2" name="Picture 4" descr="👉👉#แจกฟรี &quot;กรอบข้อความลายไทย&quot;... - สื่อสร้างสรรค์เพื่อการศึกษา by ครูก้อย  | Facebook">
            <a:extLst>
              <a:ext uri="{FF2B5EF4-FFF2-40B4-BE49-F238E27FC236}">
                <a16:creationId xmlns:a16="http://schemas.microsoft.com/office/drawing/2014/main" id="{C6133687-7839-4BDC-9761-BCE20073A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53" b="89209" l="4408" r="94215">
                        <a14:foregroundMark x1="17906" y1="41727" x2="17906" y2="41727"/>
                        <a14:foregroundMark x1="8815" y1="67626" x2="4408" y2="50360"/>
                        <a14:foregroundMark x1="89256" y1="30216" x2="90358" y2="64748"/>
                        <a14:foregroundMark x1="93939" y1="43165" x2="94215" y2="57554"/>
                        <a14:foregroundMark x1="78788" y1="47482" x2="11295" y2="43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061" y="2378014"/>
            <a:ext cx="1191853" cy="49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สี่เหลี่ยมผืนผ้า 52">
            <a:extLst>
              <a:ext uri="{FF2B5EF4-FFF2-40B4-BE49-F238E27FC236}">
                <a16:creationId xmlns:a16="http://schemas.microsoft.com/office/drawing/2014/main" id="{FAC792BF-FBF4-4742-A7EF-B818E3A7CE87}"/>
              </a:ext>
            </a:extLst>
          </p:cNvPr>
          <p:cNvSpPr/>
          <p:nvPr/>
        </p:nvSpPr>
        <p:spPr>
          <a:xfrm>
            <a:off x="3436004" y="2419653"/>
            <a:ext cx="1103259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น.ส.อมรรัตน์  พันธ์นพ</a:t>
            </a:r>
          </a:p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ครูประจำชั้น อนุบาล </a:t>
            </a:r>
            <a:r>
              <a:rPr lang="en-US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3/1</a:t>
            </a:r>
            <a:endParaRPr lang="th-TH" sz="1050" b="1" dirty="0">
              <a:ln w="18415" cmpd="sng">
                <a:noFill/>
                <a:prstDash val="solid"/>
              </a:ln>
              <a:solidFill>
                <a:sysClr val="windowText" lastClr="00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4" name="Picture 4" descr="👉👉#แจกฟรี &quot;กรอบข้อความลายไทย&quot;... - สื่อสร้างสรรค์เพื่อการศึกษา by ครูก้อย  | Facebook">
            <a:extLst>
              <a:ext uri="{FF2B5EF4-FFF2-40B4-BE49-F238E27FC236}">
                <a16:creationId xmlns:a16="http://schemas.microsoft.com/office/drawing/2014/main" id="{064C0A86-567C-4195-BE42-8420B084B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53" b="89209" l="4408" r="94215">
                        <a14:foregroundMark x1="17906" y1="41727" x2="17906" y2="41727"/>
                        <a14:foregroundMark x1="8815" y1="67626" x2="4408" y2="50360"/>
                        <a14:foregroundMark x1="89256" y1="30216" x2="90358" y2="64748"/>
                        <a14:foregroundMark x1="93939" y1="43165" x2="94215" y2="57554"/>
                        <a14:foregroundMark x1="78788" y1="47482" x2="11295" y2="43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695" y="2375876"/>
            <a:ext cx="1169228" cy="49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สี่เหลี่ยมผืนผ้า 54">
            <a:extLst>
              <a:ext uri="{FF2B5EF4-FFF2-40B4-BE49-F238E27FC236}">
                <a16:creationId xmlns:a16="http://schemas.microsoft.com/office/drawing/2014/main" id="{4336072E-0104-473F-A7B8-9E36E01BEB3E}"/>
              </a:ext>
            </a:extLst>
          </p:cNvPr>
          <p:cNvSpPr/>
          <p:nvPr/>
        </p:nvSpPr>
        <p:spPr>
          <a:xfrm>
            <a:off x="4555104" y="2432810"/>
            <a:ext cx="1135187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นางสุพรรณี  ใยปางแก้ว</a:t>
            </a:r>
          </a:p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ครูประจำชั้น อนุบาล </a:t>
            </a:r>
            <a:r>
              <a:rPr lang="en-US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3/2</a:t>
            </a:r>
            <a:endParaRPr lang="th-TH" sz="1050" b="1" dirty="0">
              <a:ln w="18415" cmpd="sng">
                <a:noFill/>
                <a:prstDash val="solid"/>
              </a:ln>
              <a:solidFill>
                <a:sysClr val="windowText" lastClr="00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6" name="Picture 4" descr="👉👉#แจกฟรี &quot;กรอบข้อความลายไทย&quot;... - สื่อสร้างสรรค์เพื่อการศึกษา by ครูก้อย  | Facebook">
            <a:extLst>
              <a:ext uri="{FF2B5EF4-FFF2-40B4-BE49-F238E27FC236}">
                <a16:creationId xmlns:a16="http://schemas.microsoft.com/office/drawing/2014/main" id="{9B43588C-B5CC-49B2-81C6-AF68DD303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53" b="89209" l="4408" r="94215">
                        <a14:foregroundMark x1="17906" y1="41727" x2="17906" y2="41727"/>
                        <a14:foregroundMark x1="8815" y1="67626" x2="4408" y2="50360"/>
                        <a14:foregroundMark x1="89256" y1="30216" x2="90358" y2="64748"/>
                        <a14:foregroundMark x1="93939" y1="43165" x2="94215" y2="57554"/>
                        <a14:foregroundMark x1="78788" y1="47482" x2="11295" y2="43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269" y="2389244"/>
            <a:ext cx="1142048" cy="49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สี่เหลี่ยมผืนผ้า 56">
            <a:extLst>
              <a:ext uri="{FF2B5EF4-FFF2-40B4-BE49-F238E27FC236}">
                <a16:creationId xmlns:a16="http://schemas.microsoft.com/office/drawing/2014/main" id="{34C702CC-8A3F-449E-BC55-5F186EAFFA87}"/>
              </a:ext>
            </a:extLst>
          </p:cNvPr>
          <p:cNvSpPr/>
          <p:nvPr/>
        </p:nvSpPr>
        <p:spPr>
          <a:xfrm>
            <a:off x="5656699" y="2428779"/>
            <a:ext cx="1135187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นายณัฐพล  บุตรหิน</a:t>
            </a:r>
          </a:p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ครูประจำชั้น อนุบาล </a:t>
            </a:r>
            <a:r>
              <a:rPr lang="en-US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3/3</a:t>
            </a:r>
            <a:endParaRPr lang="th-TH" sz="1050" b="1" dirty="0">
              <a:ln w="18415" cmpd="sng">
                <a:noFill/>
                <a:prstDash val="solid"/>
              </a:ln>
              <a:solidFill>
                <a:sysClr val="windowText" lastClr="00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8" name="Picture 16" descr="กล่องข้อความสีเหลือง | การออกแบบปกหนังสือ, กระดาษเขียน, สมุดออร์แกไนเซอร์">
            <a:extLst>
              <a:ext uri="{FF2B5EF4-FFF2-40B4-BE49-F238E27FC236}">
                <a16:creationId xmlns:a16="http://schemas.microsoft.com/office/drawing/2014/main" id="{31740EE4-9A9D-43ED-A67C-1002CB4E0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6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591" y="2259139"/>
            <a:ext cx="5355042" cy="1872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สี่เหลี่ยมผืนผ้า 61">
            <a:extLst>
              <a:ext uri="{FF2B5EF4-FFF2-40B4-BE49-F238E27FC236}">
                <a16:creationId xmlns:a16="http://schemas.microsoft.com/office/drawing/2014/main" id="{979D5B22-DF61-4FA9-ADB2-84601FA6E4B5}"/>
              </a:ext>
            </a:extLst>
          </p:cNvPr>
          <p:cNvSpPr/>
          <p:nvPr/>
        </p:nvSpPr>
        <p:spPr>
          <a:xfrm>
            <a:off x="1177942" y="2957534"/>
            <a:ext cx="457817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2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กิจกรรมที่  5  ความลับสีดำ</a:t>
            </a:r>
          </a:p>
        </p:txBody>
      </p:sp>
      <p:sp>
        <p:nvSpPr>
          <p:cNvPr id="60" name="สี่เหลี่ยมผืนผ้า 59">
            <a:extLst>
              <a:ext uri="{FF2B5EF4-FFF2-40B4-BE49-F238E27FC236}">
                <a16:creationId xmlns:a16="http://schemas.microsoft.com/office/drawing/2014/main" id="{AFE87724-C82D-47D6-A7C5-4A0B73A220EF}"/>
              </a:ext>
            </a:extLst>
          </p:cNvPr>
          <p:cNvSpPr/>
          <p:nvPr/>
        </p:nvSpPr>
        <p:spPr>
          <a:xfrm>
            <a:off x="635997" y="3463803"/>
            <a:ext cx="6129907" cy="70788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/>
              <a:t>จุดประสงค์	1. ศึกษาเรื่องอากาศ ณ อุณหภูมิต่างๆ</a:t>
            </a:r>
          </a:p>
          <a:p>
            <a:pPr algn="ctr"/>
            <a:r>
              <a:rPr lang="th-TH" dirty="0"/>
              <a:t>		2. เด็กเกิดทักษะกระบวนการเรียนรู้ทางวิทยาศาสตร์</a:t>
            </a:r>
          </a:p>
        </p:txBody>
      </p:sp>
      <p:pic>
        <p:nvPicPr>
          <p:cNvPr id="1026" name="Picture 2" descr="เคมีวิทยาศาสตร์เด็กวิทยาศาสตร์, พื้นที่, ลูกบอล png | PNGEgg">
            <a:extLst>
              <a:ext uri="{FF2B5EF4-FFF2-40B4-BE49-F238E27FC236}">
                <a16:creationId xmlns:a16="http://schemas.microsoft.com/office/drawing/2014/main" id="{FC2A3F82-F7EE-4C63-92F9-E12BF08FB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678" b="97198" l="10000" r="90778">
                        <a14:foregroundMark x1="65444" y1="4378" x2="65444" y2="4378"/>
                        <a14:foregroundMark x1="69444" y1="22417" x2="69444" y2="22417"/>
                        <a14:foregroundMark x1="75111" y1="22067" x2="75111" y2="22067"/>
                        <a14:foregroundMark x1="90778" y1="29772" x2="90778" y2="29772"/>
                        <a14:foregroundMark x1="88667" y1="16988" x2="88667" y2="16988"/>
                        <a14:foregroundMark x1="88667" y1="29072" x2="88667" y2="29072"/>
                        <a14:foregroundMark x1="66889" y1="31699" x2="70444" y2="55692"/>
                        <a14:foregroundMark x1="70444" y1="55692" x2="72000" y2="61821"/>
                        <a14:foregroundMark x1="70222" y1="16637" x2="65889" y2="28196"/>
                        <a14:foregroundMark x1="65889" y1="28196" x2="65778" y2="28371"/>
                        <a14:foregroundMark x1="88444" y1="29422" x2="89333" y2="37653"/>
                        <a14:foregroundMark x1="67556" y1="88441" x2="74111" y2="91769"/>
                        <a14:foregroundMark x1="62667" y1="96848" x2="58444" y2="97373"/>
                        <a14:foregroundMark x1="70000" y1="3678" x2="70000" y2="36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3357" y="3012103"/>
            <a:ext cx="2021299" cy="1282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สี่เหลี่ยมผืนผ้า 63">
            <a:extLst>
              <a:ext uri="{FF2B5EF4-FFF2-40B4-BE49-F238E27FC236}">
                <a16:creationId xmlns:a16="http://schemas.microsoft.com/office/drawing/2014/main" id="{701AAEDF-F8BE-4AB2-A170-FE853F3D73AD}"/>
              </a:ext>
            </a:extLst>
          </p:cNvPr>
          <p:cNvSpPr/>
          <p:nvPr/>
        </p:nvSpPr>
        <p:spPr>
          <a:xfrm>
            <a:off x="559958" y="3480951"/>
            <a:ext cx="629804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th-TH" sz="2000" b="1" dirty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จุดประสงค์	</a:t>
            </a:r>
          </a:p>
          <a:p>
            <a:r>
              <a:rPr lang="th-TH" sz="16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1.เพื่อให้เด็กรู้ว่าสีดำเกิดจากการรวมตัวกันของสีมากกว่า 2 สี   2. เด็กเกิดทักษะกระบวนการเรียนรู้ทางวิทยาศาสตร์ </a:t>
            </a:r>
          </a:p>
        </p:txBody>
      </p:sp>
      <p:sp>
        <p:nvSpPr>
          <p:cNvPr id="66" name="สี่เหลี่ยมผืนผ้า 65">
            <a:extLst>
              <a:ext uri="{FF2B5EF4-FFF2-40B4-BE49-F238E27FC236}">
                <a16:creationId xmlns:a16="http://schemas.microsoft.com/office/drawing/2014/main" id="{EEB5D8F9-4AD6-49FF-A936-C715C76C391B}"/>
              </a:ext>
            </a:extLst>
          </p:cNvPr>
          <p:cNvSpPr/>
          <p:nvPr/>
        </p:nvSpPr>
        <p:spPr>
          <a:xfrm>
            <a:off x="139291" y="4394493"/>
            <a:ext cx="2819177" cy="44627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th-TH" sz="2000" b="1" dirty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ผลที่เกิดกับเด็ก	</a:t>
            </a:r>
          </a:p>
          <a:p>
            <a:r>
              <a:rPr lang="th-TH" sz="1600" b="1" dirty="0">
                <a:ln w="1841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1. ผลที่เกิดตามวัตถุประสงค์</a:t>
            </a:r>
          </a:p>
          <a:p>
            <a:r>
              <a:rPr lang="th-TH" sz="16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 </a:t>
            </a:r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1.1 เด็กตอบได้ว่าสีดำเกิดจากการรวมตัวกันของสีมากกว่า 2 สี</a:t>
            </a:r>
          </a:p>
          <a:p>
            <a:r>
              <a:rPr lang="th-TH" sz="16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 </a:t>
            </a:r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1.2 เด็กเกิดทักษะกระบวนการเรียนรู้ทางวิทยาศาสตร์ </a:t>
            </a:r>
            <a:endParaRPr lang="th-TH" sz="1600" b="1" dirty="0">
              <a:ln w="18415" cmpd="sng">
                <a:noFill/>
                <a:prstDash val="solid"/>
              </a:ln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Mali Grade 6" panose="02000506000000020004" pitchFamily="2" charset="-34"/>
              <a:cs typeface="+mj-cs"/>
            </a:endParaRPr>
          </a:p>
          <a:p>
            <a:r>
              <a:rPr lang="th-TH" sz="1600" b="1" dirty="0">
                <a:ln w="1841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2.พัฒนาการความสามารถพื้นฐานและพัฒนาการของเด็กปฐมวัย</a:t>
            </a:r>
          </a:p>
          <a:p>
            <a:r>
              <a:rPr lang="th-TH" sz="1600" b="1" dirty="0">
                <a:ln w="18415" cmpd="sng">
                  <a:noFill/>
                  <a:prstDash val="solid"/>
                </a:ln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 </a:t>
            </a:r>
            <a:r>
              <a:rPr lang="th-TH" sz="1400" b="1" dirty="0">
                <a:ln w="18415" cmpd="sng">
                  <a:noFill/>
                  <a:prstDash val="solid"/>
                </a:ln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2.1 ด้ายการเรียนรู้/ด้านภาษา/สติปัญญา</a:t>
            </a:r>
          </a:p>
          <a:p>
            <a:pPr marL="85725" indent="-85725"/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 - เด็กได้เรียนรู้ว่าสีดำเกิดจากสีหลายสีมารวมกันตั้งแต่ 2 สีขึ้นไป</a:t>
            </a:r>
          </a:p>
          <a:p>
            <a:pPr marL="85725" indent="-85725"/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 - เด็กฝึกการใช้หลอดหยด  แว่นขยาย</a:t>
            </a:r>
          </a:p>
          <a:p>
            <a:pPr marL="85725" indent="-85725"/>
            <a:r>
              <a:rPr lang="th-TH" sz="1400" b="1" dirty="0">
                <a:ln w="18415" cmpd="sng">
                  <a:noFill/>
                  <a:prstDash val="solid"/>
                </a:ln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 2.2 ด้านสังคม</a:t>
            </a:r>
          </a:p>
          <a:p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 - เด็กได้เรียนรู้การทำงานร่วมกัน</a:t>
            </a:r>
          </a:p>
          <a:p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 </a:t>
            </a:r>
            <a:r>
              <a:rPr lang="th-TH" sz="1400" b="1" dirty="0">
                <a:ln w="18415" cmpd="sng">
                  <a:noFill/>
                  <a:prstDash val="solid"/>
                </a:ln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2.3 ด้านอารมณ์ - จิตใจ</a:t>
            </a:r>
          </a:p>
          <a:p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  - เด็กกระตือรือร้นในการร่วมกิจกรรมการทดลอง</a:t>
            </a:r>
          </a:p>
          <a:p>
            <a:r>
              <a:rPr lang="th-TH" sz="1400" b="1" dirty="0">
                <a:ln w="18415" cmpd="sng">
                  <a:noFill/>
                  <a:prstDash val="solid"/>
                </a:ln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2.4 ด้านการเคลื่อนไหวร่างกาย</a:t>
            </a:r>
          </a:p>
          <a:p>
            <a:pPr indent="88900"/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- เด็กสามารถหยิบจับใช้หลอดหยด  แว่นขยาย  โดยใช้มือ</a:t>
            </a:r>
          </a:p>
          <a:p>
            <a:pPr marL="179388" indent="-90488"/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- เด็กสามารถใช้ร่างกายของตนได้อย่างคล่องแคล่ว</a:t>
            </a:r>
          </a:p>
        </p:txBody>
      </p:sp>
      <p:pic>
        <p:nvPicPr>
          <p:cNvPr id="73" name="รูปภาพ 72">
            <a:extLst>
              <a:ext uri="{FF2B5EF4-FFF2-40B4-BE49-F238E27FC236}">
                <a16:creationId xmlns:a16="http://schemas.microsoft.com/office/drawing/2014/main" id="{F509C238-03EA-4E1D-BB79-A16CCEE471D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619" y="9114160"/>
            <a:ext cx="673267" cy="673267"/>
          </a:xfrm>
          <a:prstGeom prst="rect">
            <a:avLst/>
          </a:prstGeom>
        </p:spPr>
      </p:pic>
      <p:sp>
        <p:nvSpPr>
          <p:cNvPr id="75" name="สี่เหลี่ยมผืนผ้า 74">
            <a:extLst>
              <a:ext uri="{FF2B5EF4-FFF2-40B4-BE49-F238E27FC236}">
                <a16:creationId xmlns:a16="http://schemas.microsoft.com/office/drawing/2014/main" id="{726A5ECC-1E63-49BF-93AC-A6B8557405DF}"/>
              </a:ext>
            </a:extLst>
          </p:cNvPr>
          <p:cNvSpPr/>
          <p:nvPr/>
        </p:nvSpPr>
        <p:spPr>
          <a:xfrm>
            <a:off x="3213177" y="9278377"/>
            <a:ext cx="2865352" cy="461665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12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โรงเรียนชุมชนสามพร้าว </a:t>
            </a:r>
          </a:p>
          <a:p>
            <a:pPr algn="r"/>
            <a:r>
              <a:rPr lang="th-TH" sz="12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๔๔๖ หมู่ที่ ๒ ตำบลสามพร้าว อำเภอเมือง จังหวัดอุดรธานี ๔๑๐๐๐ </a:t>
            </a:r>
          </a:p>
        </p:txBody>
      </p:sp>
      <p:pic>
        <p:nvPicPr>
          <p:cNvPr id="1028" name="Picture 4" descr="เคมีวิทยาศาสตร์เด็กวิทยาศาสตร์, พื้นที่, ลูกบอล png | PNGEgg">
            <a:extLst>
              <a:ext uri="{FF2B5EF4-FFF2-40B4-BE49-F238E27FC236}">
                <a16:creationId xmlns:a16="http://schemas.microsoft.com/office/drawing/2014/main" id="{BC4D21AC-D993-42A5-98B8-70B37D2917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8231" b="93170" l="4889" r="46000">
                        <a14:foregroundMark x1="46111" y1="51138" x2="46111" y2="51138"/>
                        <a14:foregroundMark x1="31556" y1="8406" x2="31556" y2="8406"/>
                        <a14:foregroundMark x1="11222" y1="51138" x2="11222" y2="51138"/>
                        <a14:foregroundMark x1="27333" y1="85114" x2="27333" y2="85114"/>
                        <a14:foregroundMark x1="33667" y1="84063" x2="33667" y2="93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812"/>
          <a:stretch/>
        </p:blipFill>
        <p:spPr bwMode="auto">
          <a:xfrm>
            <a:off x="2303021" y="8453572"/>
            <a:ext cx="1125978" cy="145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รูปภาพ 43">
            <a:extLst>
              <a:ext uri="{FF2B5EF4-FFF2-40B4-BE49-F238E27FC236}">
                <a16:creationId xmlns:a16="http://schemas.microsoft.com/office/drawing/2014/main" id="{1E1CB2DD-D6B7-475D-A35A-FAD82DE411BE}"/>
              </a:ext>
            </a:extLst>
          </p:cNvPr>
          <p:cNvPicPr/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715" y="4332823"/>
            <a:ext cx="1727835" cy="1295400"/>
          </a:xfrm>
          <a:prstGeom prst="rect">
            <a:avLst/>
          </a:prstGeom>
          <a:ln w="5715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6" name="รูปภาพ 45">
            <a:extLst>
              <a:ext uri="{FF2B5EF4-FFF2-40B4-BE49-F238E27FC236}">
                <a16:creationId xmlns:a16="http://schemas.microsoft.com/office/drawing/2014/main" id="{824511B2-5FB8-4A48-869E-1F68CD631CF7}"/>
              </a:ext>
            </a:extLst>
          </p:cNvPr>
          <p:cNvPicPr/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873" y="4319279"/>
            <a:ext cx="1727835" cy="1295400"/>
          </a:xfrm>
          <a:prstGeom prst="rect">
            <a:avLst/>
          </a:prstGeom>
          <a:ln w="5715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9" name="รูปภาพ 58">
            <a:extLst>
              <a:ext uri="{FF2B5EF4-FFF2-40B4-BE49-F238E27FC236}">
                <a16:creationId xmlns:a16="http://schemas.microsoft.com/office/drawing/2014/main" id="{C699059B-BFCD-4C46-B136-0F154825B163}"/>
              </a:ext>
            </a:extLst>
          </p:cNvPr>
          <p:cNvPicPr/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872" y="5791784"/>
            <a:ext cx="1727835" cy="1295400"/>
          </a:xfrm>
          <a:prstGeom prst="rect">
            <a:avLst/>
          </a:prstGeom>
          <a:ln w="5715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1" name="รูปภาพ 60">
            <a:extLst>
              <a:ext uri="{FF2B5EF4-FFF2-40B4-BE49-F238E27FC236}">
                <a16:creationId xmlns:a16="http://schemas.microsoft.com/office/drawing/2014/main" id="{D8DA7335-CDAD-4176-A71F-2CD5808B4248}"/>
              </a:ext>
            </a:extLst>
          </p:cNvPr>
          <p:cNvPicPr/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860" y="5794364"/>
            <a:ext cx="1727835" cy="1295400"/>
          </a:xfrm>
          <a:prstGeom prst="rect">
            <a:avLst/>
          </a:prstGeom>
          <a:ln w="5715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3" name="รูปภาพ 62">
            <a:extLst>
              <a:ext uri="{FF2B5EF4-FFF2-40B4-BE49-F238E27FC236}">
                <a16:creationId xmlns:a16="http://schemas.microsoft.com/office/drawing/2014/main" id="{AF525AEA-AF16-4337-9944-5DB879580DA7}"/>
              </a:ext>
            </a:extLst>
          </p:cNvPr>
          <p:cNvPicPr/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452" y="7230353"/>
            <a:ext cx="2487426" cy="1882066"/>
          </a:xfrm>
          <a:prstGeom prst="rect">
            <a:avLst/>
          </a:prstGeom>
          <a:ln w="5715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1718528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สี่เหลี่ยมผืนผ้า 64">
            <a:extLst>
              <a:ext uri="{FF2B5EF4-FFF2-40B4-BE49-F238E27FC236}">
                <a16:creationId xmlns:a16="http://schemas.microsoft.com/office/drawing/2014/main" id="{1E8BAE0B-388C-494E-A334-6F7A8F927433}"/>
              </a:ext>
            </a:extLst>
          </p:cNvPr>
          <p:cNvSpPr/>
          <p:nvPr/>
        </p:nvSpPr>
        <p:spPr>
          <a:xfrm>
            <a:off x="139292" y="4241783"/>
            <a:ext cx="2819177" cy="421178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/>
              <a:t>จุดประสงค์	1. ศึกษาเรื่องอากาศ ณ อุณหภูมิต่างๆ</a:t>
            </a:r>
          </a:p>
          <a:p>
            <a:pPr algn="ctr"/>
            <a:r>
              <a:rPr lang="th-TH" dirty="0"/>
              <a:t>		2. เด็กเกิดทักษะกระบวนการเรียนรู้ทางวิทยาศาสตร์</a:t>
            </a:r>
          </a:p>
        </p:txBody>
      </p:sp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id="{C61FEB89-2935-4B2F-A260-D27E4CE98EDA}"/>
              </a:ext>
            </a:extLst>
          </p:cNvPr>
          <p:cNvSpPr/>
          <p:nvPr/>
        </p:nvSpPr>
        <p:spPr>
          <a:xfrm>
            <a:off x="0" y="-120642"/>
            <a:ext cx="6858000" cy="20065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1EEE0BEF-0B67-4785-AFB8-030DFB30C0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573" b="850"/>
          <a:stretch/>
        </p:blipFill>
        <p:spPr>
          <a:xfrm>
            <a:off x="19658" y="277014"/>
            <a:ext cx="1197318" cy="1168763"/>
          </a:xfrm>
          <a:prstGeom prst="ellipse">
            <a:avLst/>
          </a:prstGeom>
          <a:ln w="12700">
            <a:noFill/>
            <a:prstDash val="solid"/>
          </a:ln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33BD6739-F91C-4733-9192-780303C834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1" t="10601" b="8569"/>
          <a:stretch/>
        </p:blipFill>
        <p:spPr>
          <a:xfrm>
            <a:off x="1028578" y="0"/>
            <a:ext cx="5829422" cy="1722793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1547175E-FB9C-4623-93CC-41EE399836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630" y="260614"/>
            <a:ext cx="1096667" cy="1168763"/>
          </a:xfrm>
          <a:prstGeom prst="ellipse">
            <a:avLst/>
          </a:prstGeom>
        </p:spPr>
      </p:pic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7F880FFD-52E7-4AA7-93A4-11FF31092A8B}"/>
              </a:ext>
            </a:extLst>
          </p:cNvPr>
          <p:cNvSpPr/>
          <p:nvPr/>
        </p:nvSpPr>
        <p:spPr>
          <a:xfrm>
            <a:off x="2020878" y="310113"/>
            <a:ext cx="474567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400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กิจกรรมการทดลอง</a:t>
            </a:r>
          </a:p>
        </p:txBody>
      </p:sp>
      <p:sp>
        <p:nvSpPr>
          <p:cNvPr id="10" name="สี่เหลี่ยมผืนผ้า 9">
            <a:extLst>
              <a:ext uri="{FF2B5EF4-FFF2-40B4-BE49-F238E27FC236}">
                <a16:creationId xmlns:a16="http://schemas.microsoft.com/office/drawing/2014/main" id="{4FC6488C-715E-4680-A8A7-8402F29C7B18}"/>
              </a:ext>
            </a:extLst>
          </p:cNvPr>
          <p:cNvSpPr/>
          <p:nvPr/>
        </p:nvSpPr>
        <p:spPr>
          <a:xfrm>
            <a:off x="2046216" y="791840"/>
            <a:ext cx="474567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40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บ้านนักวิทยาศาสตร์น้อย</a:t>
            </a:r>
          </a:p>
        </p:txBody>
      </p:sp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87C6DC52-6558-46E5-8888-26FB781CFA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683" y="-62453"/>
            <a:ext cx="1346534" cy="490523"/>
          </a:xfrm>
          <a:prstGeom prst="rect">
            <a:avLst/>
          </a:prstGeom>
        </p:spPr>
      </p:pic>
      <p:sp>
        <p:nvSpPr>
          <p:cNvPr id="14" name="สี่เหลี่ยมผืนผ้า 13">
            <a:extLst>
              <a:ext uri="{FF2B5EF4-FFF2-40B4-BE49-F238E27FC236}">
                <a16:creationId xmlns:a16="http://schemas.microsoft.com/office/drawing/2014/main" id="{B93BBA35-2CF8-4007-BD8B-A30597756CC8}"/>
              </a:ext>
            </a:extLst>
          </p:cNvPr>
          <p:cNvSpPr/>
          <p:nvPr/>
        </p:nvSpPr>
        <p:spPr>
          <a:xfrm>
            <a:off x="2119511" y="1318062"/>
            <a:ext cx="474567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240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โรงเรียนชุมชนสามพร้าว </a:t>
            </a:r>
            <a:r>
              <a:rPr lang="th-TH" sz="2400" b="1" dirty="0" err="1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สพ</a:t>
            </a:r>
            <a:r>
              <a:rPr lang="th-TH" sz="240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ป.อุดรธานี เขต </a:t>
            </a:r>
            <a:r>
              <a:rPr lang="en-US" sz="240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1</a:t>
            </a:r>
            <a:endParaRPr lang="th-TH" sz="2400" b="1" dirty="0">
              <a:ln w="18415" cmpd="sng">
                <a:noFill/>
                <a:prstDash val="solid"/>
              </a:ln>
              <a:solidFill>
                <a:sysClr val="windowText" lastClr="00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Mali Grade 6" panose="02000506000000020004" pitchFamily="2" charset="-34"/>
              <a:cs typeface="+mj-cs"/>
            </a:endParaRPr>
          </a:p>
        </p:txBody>
      </p:sp>
      <p:sp>
        <p:nvSpPr>
          <p:cNvPr id="15" name="สี่เหลี่ยมผืนผ้า 14">
            <a:extLst>
              <a:ext uri="{FF2B5EF4-FFF2-40B4-BE49-F238E27FC236}">
                <a16:creationId xmlns:a16="http://schemas.microsoft.com/office/drawing/2014/main" id="{E71964C9-741A-41BE-A387-AFF80689FCD3}"/>
              </a:ext>
            </a:extLst>
          </p:cNvPr>
          <p:cNvSpPr/>
          <p:nvPr/>
        </p:nvSpPr>
        <p:spPr>
          <a:xfrm>
            <a:off x="0" y="1843434"/>
            <a:ext cx="6857999" cy="76906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4273DE9C-EC68-48C7-BF15-6EEF37255F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44" y="1777203"/>
            <a:ext cx="632197" cy="856192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8" name="Picture 4" descr="👉👉#แจกฟรี &quot;กรอบข้อความลายไทย&quot;... - สื่อสร้างสรรค์เพื่อการศึกษา by ครูก้อย  | Facebook">
            <a:extLst>
              <a:ext uri="{FF2B5EF4-FFF2-40B4-BE49-F238E27FC236}">
                <a16:creationId xmlns:a16="http://schemas.microsoft.com/office/drawing/2014/main" id="{D882A128-D81F-4622-ABB8-564595B6F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53" b="89209" l="4408" r="94215">
                        <a14:foregroundMark x1="17906" y1="41727" x2="17906" y2="41727"/>
                        <a14:foregroundMark x1="8815" y1="67626" x2="4408" y2="50360"/>
                        <a14:foregroundMark x1="89256" y1="30216" x2="90358" y2="64748"/>
                        <a14:foregroundMark x1="93939" y1="43165" x2="94215" y2="57554"/>
                        <a14:foregroundMark x1="78788" y1="47482" x2="11295" y2="43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3" y="2390323"/>
            <a:ext cx="1118741" cy="49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สี่เหลี่ยมผืนผ้า 25">
            <a:extLst>
              <a:ext uri="{FF2B5EF4-FFF2-40B4-BE49-F238E27FC236}">
                <a16:creationId xmlns:a16="http://schemas.microsoft.com/office/drawing/2014/main" id="{55850C5D-94BC-4DC7-93AD-C5BD39FD02D2}"/>
              </a:ext>
            </a:extLst>
          </p:cNvPr>
          <p:cNvSpPr/>
          <p:nvPr/>
        </p:nvSpPr>
        <p:spPr>
          <a:xfrm>
            <a:off x="68404" y="2432471"/>
            <a:ext cx="1135187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น.ส.สุวน</a:t>
            </a:r>
            <a:r>
              <a:rPr lang="th-TH" sz="1050" b="1" dirty="0" err="1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ันต์</a:t>
            </a:r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  ศรีรักษา</a:t>
            </a:r>
          </a:p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ครูประจำชั้น อนุบาล </a:t>
            </a:r>
            <a:r>
              <a:rPr lang="en-US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2/1</a:t>
            </a:r>
            <a:endParaRPr lang="th-TH" sz="1050" b="1" dirty="0">
              <a:ln w="18415" cmpd="sng">
                <a:noFill/>
                <a:prstDash val="solid"/>
              </a:ln>
              <a:solidFill>
                <a:sysClr val="windowText" lastClr="00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39" name="รูปภาพ 38">
            <a:extLst>
              <a:ext uri="{FF2B5EF4-FFF2-40B4-BE49-F238E27FC236}">
                <a16:creationId xmlns:a16="http://schemas.microsoft.com/office/drawing/2014/main" id="{473FA82F-CF35-4405-8637-6623C335FB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237" y="1725983"/>
            <a:ext cx="755891" cy="93980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1" name="รูปภาพ 40">
            <a:extLst>
              <a:ext uri="{FF2B5EF4-FFF2-40B4-BE49-F238E27FC236}">
                <a16:creationId xmlns:a16="http://schemas.microsoft.com/office/drawing/2014/main" id="{1837223A-F46A-4CB7-AE64-8744A819412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377" y="1747439"/>
            <a:ext cx="755890" cy="878334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3" name="รูปภาพ 42">
            <a:extLst>
              <a:ext uri="{FF2B5EF4-FFF2-40B4-BE49-F238E27FC236}">
                <a16:creationId xmlns:a16="http://schemas.microsoft.com/office/drawing/2014/main" id="{E8A98F3A-5944-4A68-85E5-025AB7FA538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216" y="1758248"/>
            <a:ext cx="660453" cy="844244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5" name="รูปภาพ 44">
            <a:extLst>
              <a:ext uri="{FF2B5EF4-FFF2-40B4-BE49-F238E27FC236}">
                <a16:creationId xmlns:a16="http://schemas.microsoft.com/office/drawing/2014/main" id="{C2F6A488-9248-48E1-9939-E0FEAD81F91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641" y="1770420"/>
            <a:ext cx="702746" cy="828019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7" name="รูปภาพ 46">
            <a:extLst>
              <a:ext uri="{FF2B5EF4-FFF2-40B4-BE49-F238E27FC236}">
                <a16:creationId xmlns:a16="http://schemas.microsoft.com/office/drawing/2014/main" id="{DC6EFBEA-879D-4E65-8A27-119E9E4FF65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667" y="1752304"/>
            <a:ext cx="692351" cy="94308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8" name="Picture 4" descr="👉👉#แจกฟรี &quot;กรอบข้อความลายไทย&quot;... - สื่อสร้างสรรค์เพื่อการศึกษา by ครูก้อย  | Facebook">
            <a:extLst>
              <a:ext uri="{FF2B5EF4-FFF2-40B4-BE49-F238E27FC236}">
                <a16:creationId xmlns:a16="http://schemas.microsoft.com/office/drawing/2014/main" id="{B9978C00-31BF-4D53-BBAE-5C610CB8D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53" b="89209" l="4408" r="94215">
                        <a14:foregroundMark x1="17906" y1="41727" x2="17906" y2="41727"/>
                        <a14:foregroundMark x1="8815" y1="67626" x2="4408" y2="50360"/>
                        <a14:foregroundMark x1="89256" y1="30216" x2="90358" y2="64748"/>
                        <a14:foregroundMark x1="93939" y1="43165" x2="94215" y2="57554"/>
                        <a14:foregroundMark x1="78788" y1="47482" x2="11295" y2="43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959" y="2383498"/>
            <a:ext cx="1219144" cy="49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สี่เหลี่ยมผืนผ้า 48">
            <a:extLst>
              <a:ext uri="{FF2B5EF4-FFF2-40B4-BE49-F238E27FC236}">
                <a16:creationId xmlns:a16="http://schemas.microsoft.com/office/drawing/2014/main" id="{C7D35A22-D4BB-494E-BAA3-B4DE0A8919EC}"/>
              </a:ext>
            </a:extLst>
          </p:cNvPr>
          <p:cNvSpPr/>
          <p:nvPr/>
        </p:nvSpPr>
        <p:spPr>
          <a:xfrm>
            <a:off x="1180886" y="2441916"/>
            <a:ext cx="1135187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น.ส.วิไลภรณ์  เบอร์ไชสงค์</a:t>
            </a:r>
          </a:p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ครูประจำชั้น อนุบาล </a:t>
            </a:r>
            <a:r>
              <a:rPr lang="en-US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2/2</a:t>
            </a:r>
            <a:endParaRPr lang="th-TH" sz="1050" b="1" dirty="0">
              <a:ln w="18415" cmpd="sng">
                <a:noFill/>
                <a:prstDash val="solid"/>
              </a:ln>
              <a:solidFill>
                <a:sysClr val="windowText" lastClr="00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0" name="Picture 4" descr="👉👉#แจกฟรี &quot;กรอบข้อความลายไทย&quot;... - สื่อสร้างสรรค์เพื่อการศึกษา by ครูก้อย  | Facebook">
            <a:extLst>
              <a:ext uri="{FF2B5EF4-FFF2-40B4-BE49-F238E27FC236}">
                <a16:creationId xmlns:a16="http://schemas.microsoft.com/office/drawing/2014/main" id="{5D66402B-36DF-4567-91FE-A482B170C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53" b="89209" l="4408" r="94215">
                        <a14:foregroundMark x1="17906" y1="41727" x2="17906" y2="41727"/>
                        <a14:foregroundMark x1="8815" y1="67626" x2="4408" y2="50360"/>
                        <a14:foregroundMark x1="89256" y1="30216" x2="90358" y2="64748"/>
                        <a14:foregroundMark x1="93939" y1="43165" x2="94215" y2="57554"/>
                        <a14:foregroundMark x1="78788" y1="47482" x2="11295" y2="43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948" y="2383498"/>
            <a:ext cx="1113167" cy="49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สี่เหลี่ยมผืนผ้า 50">
            <a:extLst>
              <a:ext uri="{FF2B5EF4-FFF2-40B4-BE49-F238E27FC236}">
                <a16:creationId xmlns:a16="http://schemas.microsoft.com/office/drawing/2014/main" id="{7E56735D-7C5D-4B53-9CF4-AF8E28F026D1}"/>
              </a:ext>
            </a:extLst>
          </p:cNvPr>
          <p:cNvSpPr/>
          <p:nvPr/>
        </p:nvSpPr>
        <p:spPr>
          <a:xfrm>
            <a:off x="2332856" y="2432503"/>
            <a:ext cx="1103259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นางสงัด  อินยาศรี</a:t>
            </a:r>
          </a:p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ครูประจำชั้น อนุบาล </a:t>
            </a:r>
            <a:r>
              <a:rPr lang="en-US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2/3</a:t>
            </a:r>
            <a:endParaRPr lang="th-TH" sz="1050" b="1" dirty="0">
              <a:ln w="18415" cmpd="sng">
                <a:noFill/>
                <a:prstDash val="solid"/>
              </a:ln>
              <a:solidFill>
                <a:sysClr val="windowText" lastClr="00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2" name="Picture 4" descr="👉👉#แจกฟรี &quot;กรอบข้อความลายไทย&quot;... - สื่อสร้างสรรค์เพื่อการศึกษา by ครูก้อย  | Facebook">
            <a:extLst>
              <a:ext uri="{FF2B5EF4-FFF2-40B4-BE49-F238E27FC236}">
                <a16:creationId xmlns:a16="http://schemas.microsoft.com/office/drawing/2014/main" id="{C6133687-7839-4BDC-9761-BCE20073A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53" b="89209" l="4408" r="94215">
                        <a14:foregroundMark x1="17906" y1="41727" x2="17906" y2="41727"/>
                        <a14:foregroundMark x1="8815" y1="67626" x2="4408" y2="50360"/>
                        <a14:foregroundMark x1="89256" y1="30216" x2="90358" y2="64748"/>
                        <a14:foregroundMark x1="93939" y1="43165" x2="94215" y2="57554"/>
                        <a14:foregroundMark x1="78788" y1="47482" x2="11295" y2="43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061" y="2378014"/>
            <a:ext cx="1191853" cy="49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สี่เหลี่ยมผืนผ้า 52">
            <a:extLst>
              <a:ext uri="{FF2B5EF4-FFF2-40B4-BE49-F238E27FC236}">
                <a16:creationId xmlns:a16="http://schemas.microsoft.com/office/drawing/2014/main" id="{FAC792BF-FBF4-4742-A7EF-B818E3A7CE87}"/>
              </a:ext>
            </a:extLst>
          </p:cNvPr>
          <p:cNvSpPr/>
          <p:nvPr/>
        </p:nvSpPr>
        <p:spPr>
          <a:xfrm>
            <a:off x="3436004" y="2419653"/>
            <a:ext cx="1103259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น.ส.อมรรัตน์  พันธ์นพ</a:t>
            </a:r>
          </a:p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ครูประจำชั้น อนุบาล </a:t>
            </a:r>
            <a:r>
              <a:rPr lang="en-US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3/1</a:t>
            </a:r>
            <a:endParaRPr lang="th-TH" sz="1050" b="1" dirty="0">
              <a:ln w="18415" cmpd="sng">
                <a:noFill/>
                <a:prstDash val="solid"/>
              </a:ln>
              <a:solidFill>
                <a:sysClr val="windowText" lastClr="00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4" name="Picture 4" descr="👉👉#แจกฟรี &quot;กรอบข้อความลายไทย&quot;... - สื่อสร้างสรรค์เพื่อการศึกษา by ครูก้อย  | Facebook">
            <a:extLst>
              <a:ext uri="{FF2B5EF4-FFF2-40B4-BE49-F238E27FC236}">
                <a16:creationId xmlns:a16="http://schemas.microsoft.com/office/drawing/2014/main" id="{064C0A86-567C-4195-BE42-8420B084B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53" b="89209" l="4408" r="94215">
                        <a14:foregroundMark x1="17906" y1="41727" x2="17906" y2="41727"/>
                        <a14:foregroundMark x1="8815" y1="67626" x2="4408" y2="50360"/>
                        <a14:foregroundMark x1="89256" y1="30216" x2="90358" y2="64748"/>
                        <a14:foregroundMark x1="93939" y1="43165" x2="94215" y2="57554"/>
                        <a14:foregroundMark x1="78788" y1="47482" x2="11295" y2="43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695" y="2375876"/>
            <a:ext cx="1169228" cy="49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สี่เหลี่ยมผืนผ้า 54">
            <a:extLst>
              <a:ext uri="{FF2B5EF4-FFF2-40B4-BE49-F238E27FC236}">
                <a16:creationId xmlns:a16="http://schemas.microsoft.com/office/drawing/2014/main" id="{4336072E-0104-473F-A7B8-9E36E01BEB3E}"/>
              </a:ext>
            </a:extLst>
          </p:cNvPr>
          <p:cNvSpPr/>
          <p:nvPr/>
        </p:nvSpPr>
        <p:spPr>
          <a:xfrm>
            <a:off x="4555104" y="2432810"/>
            <a:ext cx="1135187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นางสุพรรณี  ใยปางแก้ว</a:t>
            </a:r>
          </a:p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ครูประจำชั้น อนุบาล </a:t>
            </a:r>
            <a:r>
              <a:rPr lang="en-US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3/2</a:t>
            </a:r>
            <a:endParaRPr lang="th-TH" sz="1050" b="1" dirty="0">
              <a:ln w="18415" cmpd="sng">
                <a:noFill/>
                <a:prstDash val="solid"/>
              </a:ln>
              <a:solidFill>
                <a:sysClr val="windowText" lastClr="00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6" name="Picture 4" descr="👉👉#แจกฟรี &quot;กรอบข้อความลายไทย&quot;... - สื่อสร้างสรรค์เพื่อการศึกษา by ครูก้อย  | Facebook">
            <a:extLst>
              <a:ext uri="{FF2B5EF4-FFF2-40B4-BE49-F238E27FC236}">
                <a16:creationId xmlns:a16="http://schemas.microsoft.com/office/drawing/2014/main" id="{9B43588C-B5CC-49B2-81C6-AF68DD303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53" b="89209" l="4408" r="94215">
                        <a14:foregroundMark x1="17906" y1="41727" x2="17906" y2="41727"/>
                        <a14:foregroundMark x1="8815" y1="67626" x2="4408" y2="50360"/>
                        <a14:foregroundMark x1="89256" y1="30216" x2="90358" y2="64748"/>
                        <a14:foregroundMark x1="93939" y1="43165" x2="94215" y2="57554"/>
                        <a14:foregroundMark x1="78788" y1="47482" x2="11295" y2="43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269" y="2389244"/>
            <a:ext cx="1142048" cy="49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สี่เหลี่ยมผืนผ้า 56">
            <a:extLst>
              <a:ext uri="{FF2B5EF4-FFF2-40B4-BE49-F238E27FC236}">
                <a16:creationId xmlns:a16="http://schemas.microsoft.com/office/drawing/2014/main" id="{34C702CC-8A3F-449E-BC55-5F186EAFFA87}"/>
              </a:ext>
            </a:extLst>
          </p:cNvPr>
          <p:cNvSpPr/>
          <p:nvPr/>
        </p:nvSpPr>
        <p:spPr>
          <a:xfrm>
            <a:off x="5656699" y="2428779"/>
            <a:ext cx="1135187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นายณัฐพล  บุตรหิน</a:t>
            </a:r>
          </a:p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ครูประจำชั้น อนุบาล </a:t>
            </a:r>
            <a:r>
              <a:rPr lang="en-US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3/3</a:t>
            </a:r>
            <a:endParaRPr lang="th-TH" sz="1050" b="1" dirty="0">
              <a:ln w="18415" cmpd="sng">
                <a:noFill/>
                <a:prstDash val="solid"/>
              </a:ln>
              <a:solidFill>
                <a:sysClr val="windowText" lastClr="00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8" name="Picture 16" descr="กล่องข้อความสีเหลือง | การออกแบบปกหนังสือ, กระดาษเขียน, สมุดออร์แกไนเซอร์">
            <a:extLst>
              <a:ext uri="{FF2B5EF4-FFF2-40B4-BE49-F238E27FC236}">
                <a16:creationId xmlns:a16="http://schemas.microsoft.com/office/drawing/2014/main" id="{31740EE4-9A9D-43ED-A67C-1002CB4E0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6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591" y="2259139"/>
            <a:ext cx="5355042" cy="1872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สี่เหลี่ยมผืนผ้า 61">
            <a:extLst>
              <a:ext uri="{FF2B5EF4-FFF2-40B4-BE49-F238E27FC236}">
                <a16:creationId xmlns:a16="http://schemas.microsoft.com/office/drawing/2014/main" id="{979D5B22-DF61-4FA9-ADB2-84601FA6E4B5}"/>
              </a:ext>
            </a:extLst>
          </p:cNvPr>
          <p:cNvSpPr/>
          <p:nvPr/>
        </p:nvSpPr>
        <p:spPr>
          <a:xfrm>
            <a:off x="1177942" y="2957534"/>
            <a:ext cx="457817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2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กิจกรรมที่  6 สีเต้นระบำ</a:t>
            </a:r>
          </a:p>
        </p:txBody>
      </p:sp>
      <p:sp>
        <p:nvSpPr>
          <p:cNvPr id="60" name="สี่เหลี่ยมผืนผ้า 59">
            <a:extLst>
              <a:ext uri="{FF2B5EF4-FFF2-40B4-BE49-F238E27FC236}">
                <a16:creationId xmlns:a16="http://schemas.microsoft.com/office/drawing/2014/main" id="{AFE87724-C82D-47D6-A7C5-4A0B73A220EF}"/>
              </a:ext>
            </a:extLst>
          </p:cNvPr>
          <p:cNvSpPr/>
          <p:nvPr/>
        </p:nvSpPr>
        <p:spPr>
          <a:xfrm>
            <a:off x="635997" y="3463803"/>
            <a:ext cx="6129907" cy="70788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/>
              <a:t>จุดประสงค์	1. ศึกษาเรื่องอากาศ ณ อุณหภูมิต่างๆ</a:t>
            </a:r>
          </a:p>
          <a:p>
            <a:pPr algn="ctr"/>
            <a:r>
              <a:rPr lang="th-TH" dirty="0"/>
              <a:t>		2. เด็กเกิดทักษะกระบวนการเรียนรู้ทางวิทยาศาสตร์</a:t>
            </a:r>
          </a:p>
        </p:txBody>
      </p:sp>
      <p:pic>
        <p:nvPicPr>
          <p:cNvPr id="1026" name="Picture 2" descr="เคมีวิทยาศาสตร์เด็กวิทยาศาสตร์, พื้นที่, ลูกบอล png | PNGEgg">
            <a:extLst>
              <a:ext uri="{FF2B5EF4-FFF2-40B4-BE49-F238E27FC236}">
                <a16:creationId xmlns:a16="http://schemas.microsoft.com/office/drawing/2014/main" id="{FC2A3F82-F7EE-4C63-92F9-E12BF08FB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678" b="97198" l="10000" r="90778">
                        <a14:foregroundMark x1="65444" y1="4378" x2="65444" y2="4378"/>
                        <a14:foregroundMark x1="69444" y1="22417" x2="69444" y2="22417"/>
                        <a14:foregroundMark x1="75111" y1="22067" x2="75111" y2="22067"/>
                        <a14:foregroundMark x1="90778" y1="29772" x2="90778" y2="29772"/>
                        <a14:foregroundMark x1="88667" y1="16988" x2="88667" y2="16988"/>
                        <a14:foregroundMark x1="88667" y1="29072" x2="88667" y2="29072"/>
                        <a14:foregroundMark x1="66889" y1="31699" x2="70444" y2="55692"/>
                        <a14:foregroundMark x1="70444" y1="55692" x2="72000" y2="61821"/>
                        <a14:foregroundMark x1="70222" y1="16637" x2="65889" y2="28196"/>
                        <a14:foregroundMark x1="65889" y1="28196" x2="65778" y2="28371"/>
                        <a14:foregroundMark x1="88444" y1="29422" x2="89333" y2="37653"/>
                        <a14:foregroundMark x1="67556" y1="88441" x2="74111" y2="91769"/>
                        <a14:foregroundMark x1="62667" y1="96848" x2="58444" y2="97373"/>
                        <a14:foregroundMark x1="70000" y1="3678" x2="70000" y2="36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3357" y="3012103"/>
            <a:ext cx="2021299" cy="1282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สี่เหลี่ยมผืนผ้า 63">
            <a:extLst>
              <a:ext uri="{FF2B5EF4-FFF2-40B4-BE49-F238E27FC236}">
                <a16:creationId xmlns:a16="http://schemas.microsoft.com/office/drawing/2014/main" id="{701AAEDF-F8BE-4AB2-A170-FE853F3D73AD}"/>
              </a:ext>
            </a:extLst>
          </p:cNvPr>
          <p:cNvSpPr/>
          <p:nvPr/>
        </p:nvSpPr>
        <p:spPr>
          <a:xfrm>
            <a:off x="794268" y="3513319"/>
            <a:ext cx="6298042" cy="67710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th-TH" sz="2000" b="1" dirty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จุดประสงค์	</a:t>
            </a:r>
          </a:p>
          <a:p>
            <a:r>
              <a:rPr lang="th-TH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1. เด็กอธิบายการเกิดสีเต้นระบำได้   2. เด็กเกิดทักษะกระบวนการเรียนรู้ทางวิทยาศาสตร์ </a:t>
            </a:r>
          </a:p>
        </p:txBody>
      </p:sp>
      <p:sp>
        <p:nvSpPr>
          <p:cNvPr id="66" name="สี่เหลี่ยมผืนผ้า 65">
            <a:extLst>
              <a:ext uri="{FF2B5EF4-FFF2-40B4-BE49-F238E27FC236}">
                <a16:creationId xmlns:a16="http://schemas.microsoft.com/office/drawing/2014/main" id="{EEB5D8F9-4AD6-49FF-A936-C715C76C391B}"/>
              </a:ext>
            </a:extLst>
          </p:cNvPr>
          <p:cNvSpPr/>
          <p:nvPr/>
        </p:nvSpPr>
        <p:spPr>
          <a:xfrm>
            <a:off x="139291" y="4394493"/>
            <a:ext cx="2819177" cy="40010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th-TH" sz="2000" b="1" dirty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ผลที่เกิดกับเด็ก	</a:t>
            </a:r>
          </a:p>
          <a:p>
            <a:r>
              <a:rPr lang="th-TH" sz="1600" b="1" dirty="0">
                <a:ln w="1841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1. ผลที่เกิดตามวัตถุประสงค์</a:t>
            </a:r>
          </a:p>
          <a:p>
            <a:pPr marL="85725" indent="-85725"/>
            <a:r>
              <a:rPr lang="th-TH" sz="16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</a:t>
            </a:r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1.1 เด็กอธิบายได้ว่าสีเต้นระบำได้เพราะน้ำยาล้างจาน</a:t>
            </a:r>
            <a:r>
              <a:rPr lang="th-TH" sz="16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      </a:t>
            </a:r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1.2 เด็กเกิดทักษะกระบวนการเรียนรู้ทางวิทยาศาสตร์ </a:t>
            </a:r>
            <a:endParaRPr lang="th-TH" sz="1600" b="1" dirty="0">
              <a:ln w="18415" cmpd="sng">
                <a:noFill/>
                <a:prstDash val="solid"/>
              </a:ln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Mali Grade 6" panose="02000506000000020004" pitchFamily="2" charset="-34"/>
              <a:cs typeface="+mj-cs"/>
            </a:endParaRPr>
          </a:p>
          <a:p>
            <a:r>
              <a:rPr lang="th-TH" sz="1600" b="1" dirty="0">
                <a:ln w="1841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2.พัฒนาการความสามารถพื้นฐานและพัฒนาการของเด็กปฐมวัย</a:t>
            </a:r>
          </a:p>
          <a:p>
            <a:r>
              <a:rPr lang="th-TH" sz="1600" b="1" dirty="0">
                <a:ln w="18415" cmpd="sng">
                  <a:noFill/>
                  <a:prstDash val="solid"/>
                </a:ln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 </a:t>
            </a:r>
            <a:r>
              <a:rPr lang="th-TH" sz="1400" b="1" dirty="0">
                <a:ln w="18415" cmpd="sng">
                  <a:noFill/>
                  <a:prstDash val="solid"/>
                </a:ln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2.1 ด้ายการเรียนรู้/ด้านภาษา/สติปัญญา</a:t>
            </a:r>
          </a:p>
          <a:p>
            <a:pPr marL="85725" indent="-85725"/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 - เด็กบอกได้ว่าการที่สีเต้นระบำ  เกิดจากการที่เราหยดสีลงไปในจานที่มีนมแล้วหยดน้ำยาล้างจานลงไป</a:t>
            </a:r>
          </a:p>
          <a:p>
            <a:pPr marL="85725" indent="-85725"/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 - เด็กพูดถึงสิ่งที่สังเกตเห็นจากการทดลองได้</a:t>
            </a:r>
          </a:p>
          <a:p>
            <a:pPr marL="85725" indent="-85725"/>
            <a:r>
              <a:rPr lang="th-TH" sz="1400" b="1" dirty="0">
                <a:ln w="18415" cmpd="sng">
                  <a:noFill/>
                  <a:prstDash val="solid"/>
                </a:ln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 2.2 ด้านสังคม</a:t>
            </a:r>
          </a:p>
          <a:p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 - เด็กสามารถแสดงความคิดเห็นและยอมรับความคิดเห็นของผู้อื่น</a:t>
            </a:r>
          </a:p>
          <a:p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 </a:t>
            </a:r>
            <a:r>
              <a:rPr lang="th-TH" sz="1400" b="1" dirty="0">
                <a:ln w="18415" cmpd="sng">
                  <a:noFill/>
                  <a:prstDash val="solid"/>
                </a:ln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2.3 ด้านอารมณ์ - จิตใจ</a:t>
            </a:r>
          </a:p>
          <a:p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  -เด็กตื่นเต้น สนุกสนานกับผลการทดลอง</a:t>
            </a:r>
          </a:p>
          <a:p>
            <a:r>
              <a:rPr lang="th-TH" sz="1400" b="1" dirty="0">
                <a:ln w="18415" cmpd="sng">
                  <a:noFill/>
                  <a:prstDash val="solid"/>
                </a:ln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2.4 ด้านการเคลื่อนไหวร่างกาย</a:t>
            </a:r>
          </a:p>
          <a:p>
            <a:pPr indent="88900"/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- เด็กใช้มือหยิบ จับ และใช้อุปกรณ์ได้คล่องแคล่ว</a:t>
            </a:r>
          </a:p>
        </p:txBody>
      </p:sp>
      <p:pic>
        <p:nvPicPr>
          <p:cNvPr id="73" name="รูปภาพ 72">
            <a:extLst>
              <a:ext uri="{FF2B5EF4-FFF2-40B4-BE49-F238E27FC236}">
                <a16:creationId xmlns:a16="http://schemas.microsoft.com/office/drawing/2014/main" id="{F509C238-03EA-4E1D-BB79-A16CCEE471D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619" y="9114160"/>
            <a:ext cx="673267" cy="673267"/>
          </a:xfrm>
          <a:prstGeom prst="rect">
            <a:avLst/>
          </a:prstGeom>
        </p:spPr>
      </p:pic>
      <p:sp>
        <p:nvSpPr>
          <p:cNvPr id="75" name="สี่เหลี่ยมผืนผ้า 74">
            <a:extLst>
              <a:ext uri="{FF2B5EF4-FFF2-40B4-BE49-F238E27FC236}">
                <a16:creationId xmlns:a16="http://schemas.microsoft.com/office/drawing/2014/main" id="{726A5ECC-1E63-49BF-93AC-A6B8557405DF}"/>
              </a:ext>
            </a:extLst>
          </p:cNvPr>
          <p:cNvSpPr/>
          <p:nvPr/>
        </p:nvSpPr>
        <p:spPr>
          <a:xfrm>
            <a:off x="3213177" y="9278377"/>
            <a:ext cx="2865352" cy="461665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12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โรงเรียนชุมชนสามพร้าว </a:t>
            </a:r>
          </a:p>
          <a:p>
            <a:pPr algn="r"/>
            <a:r>
              <a:rPr lang="th-TH" sz="12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๔๔๖ หมู่ที่ ๒ ตำบลสามพร้าว อำเภอเมือง จังหวัดอุดรธานี ๔๑๐๐๐ </a:t>
            </a:r>
          </a:p>
        </p:txBody>
      </p:sp>
      <p:pic>
        <p:nvPicPr>
          <p:cNvPr id="1028" name="Picture 4" descr="เคมีวิทยาศาสตร์เด็กวิทยาศาสตร์, พื้นที่, ลูกบอล png | PNGEgg">
            <a:extLst>
              <a:ext uri="{FF2B5EF4-FFF2-40B4-BE49-F238E27FC236}">
                <a16:creationId xmlns:a16="http://schemas.microsoft.com/office/drawing/2014/main" id="{BC4D21AC-D993-42A5-98B8-70B37D2917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8231" b="93170" l="4889" r="46000">
                        <a14:foregroundMark x1="46111" y1="51138" x2="46111" y2="51138"/>
                        <a14:foregroundMark x1="31556" y1="8406" x2="31556" y2="8406"/>
                        <a14:foregroundMark x1="11222" y1="51138" x2="11222" y2="51138"/>
                        <a14:foregroundMark x1="27333" y1="85114" x2="27333" y2="85114"/>
                        <a14:foregroundMark x1="33667" y1="84063" x2="33667" y2="93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812"/>
          <a:stretch/>
        </p:blipFill>
        <p:spPr bwMode="auto">
          <a:xfrm>
            <a:off x="2157541" y="7946913"/>
            <a:ext cx="1309489" cy="1689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รูปภาพ 66">
            <a:extLst>
              <a:ext uri="{FF2B5EF4-FFF2-40B4-BE49-F238E27FC236}">
                <a16:creationId xmlns:a16="http://schemas.microsoft.com/office/drawing/2014/main" id="{3A3A2139-D868-4AB1-80AB-394EB8C031AA}"/>
              </a:ext>
            </a:extLst>
          </p:cNvPr>
          <p:cNvPicPr/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904" y="4302234"/>
            <a:ext cx="1665737" cy="1304925"/>
          </a:xfrm>
          <a:prstGeom prst="rect">
            <a:avLst/>
          </a:prstGeom>
          <a:ln w="5715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8" name="รูปภาพ 67">
            <a:extLst>
              <a:ext uri="{FF2B5EF4-FFF2-40B4-BE49-F238E27FC236}">
                <a16:creationId xmlns:a16="http://schemas.microsoft.com/office/drawing/2014/main" id="{62866412-C6F2-47C9-83FF-505650388022}"/>
              </a:ext>
            </a:extLst>
          </p:cNvPr>
          <p:cNvPicPr/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076" y="4315244"/>
            <a:ext cx="1740535" cy="1304925"/>
          </a:xfrm>
          <a:prstGeom prst="rect">
            <a:avLst/>
          </a:prstGeom>
          <a:ln w="5715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9" name="รูปภาพ 68">
            <a:extLst>
              <a:ext uri="{FF2B5EF4-FFF2-40B4-BE49-F238E27FC236}">
                <a16:creationId xmlns:a16="http://schemas.microsoft.com/office/drawing/2014/main" id="{89C6F2F7-3398-425F-B874-FFB6D764639C}"/>
              </a:ext>
            </a:extLst>
          </p:cNvPr>
          <p:cNvPicPr/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904" y="5823518"/>
            <a:ext cx="1665737" cy="1322919"/>
          </a:xfrm>
          <a:prstGeom prst="rect">
            <a:avLst/>
          </a:prstGeom>
          <a:ln w="5715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0" name="รูปภาพ 69">
            <a:extLst>
              <a:ext uri="{FF2B5EF4-FFF2-40B4-BE49-F238E27FC236}">
                <a16:creationId xmlns:a16="http://schemas.microsoft.com/office/drawing/2014/main" id="{0E4E5018-FD6F-45CF-BC49-7BF2956FD72E}"/>
              </a:ext>
            </a:extLst>
          </p:cNvPr>
          <p:cNvPicPr/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105702" y="5608987"/>
            <a:ext cx="1322918" cy="1740535"/>
          </a:xfrm>
          <a:prstGeom prst="rect">
            <a:avLst/>
          </a:prstGeom>
          <a:ln w="5715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1" name="รูปภาพ 70">
            <a:extLst>
              <a:ext uri="{FF2B5EF4-FFF2-40B4-BE49-F238E27FC236}">
                <a16:creationId xmlns:a16="http://schemas.microsoft.com/office/drawing/2014/main" id="{38C67604-F0E9-41BB-82D1-91D94D8AB160}"/>
              </a:ext>
            </a:extLst>
          </p:cNvPr>
          <p:cNvPicPr/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772" y="7338340"/>
            <a:ext cx="1798320" cy="1618615"/>
          </a:xfrm>
          <a:prstGeom prst="rect">
            <a:avLst/>
          </a:prstGeom>
          <a:ln w="5715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725630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สี่เหลี่ยมผืนผ้า 64">
            <a:extLst>
              <a:ext uri="{FF2B5EF4-FFF2-40B4-BE49-F238E27FC236}">
                <a16:creationId xmlns:a16="http://schemas.microsoft.com/office/drawing/2014/main" id="{1E8BAE0B-388C-494E-A334-6F7A8F927433}"/>
              </a:ext>
            </a:extLst>
          </p:cNvPr>
          <p:cNvSpPr/>
          <p:nvPr/>
        </p:nvSpPr>
        <p:spPr>
          <a:xfrm>
            <a:off x="139292" y="4241783"/>
            <a:ext cx="2819177" cy="523020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/>
              <a:t>จุดประสงค์	1. ศึกษาเรื่องอากาศ ณ อุณหภูมิต่างๆ</a:t>
            </a:r>
          </a:p>
          <a:p>
            <a:pPr algn="ctr"/>
            <a:r>
              <a:rPr lang="th-TH" dirty="0"/>
              <a:t>		2. เด็กเกิดทักษะกระบวนการเรียนรู้ทางวิทยาศาสตร์</a:t>
            </a:r>
          </a:p>
        </p:txBody>
      </p:sp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id="{C61FEB89-2935-4B2F-A260-D27E4CE98EDA}"/>
              </a:ext>
            </a:extLst>
          </p:cNvPr>
          <p:cNvSpPr/>
          <p:nvPr/>
        </p:nvSpPr>
        <p:spPr>
          <a:xfrm>
            <a:off x="0" y="-120642"/>
            <a:ext cx="6858000" cy="20065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1EEE0BEF-0B67-4785-AFB8-030DFB30C0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573" b="850"/>
          <a:stretch/>
        </p:blipFill>
        <p:spPr>
          <a:xfrm>
            <a:off x="19658" y="277014"/>
            <a:ext cx="1197318" cy="1168763"/>
          </a:xfrm>
          <a:prstGeom prst="ellipse">
            <a:avLst/>
          </a:prstGeom>
          <a:ln w="12700">
            <a:noFill/>
            <a:prstDash val="solid"/>
          </a:ln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33BD6739-F91C-4733-9192-780303C834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1" t="10601" b="8569"/>
          <a:stretch/>
        </p:blipFill>
        <p:spPr>
          <a:xfrm>
            <a:off x="1028578" y="0"/>
            <a:ext cx="5829422" cy="1722793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1547175E-FB9C-4623-93CC-41EE399836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630" y="260614"/>
            <a:ext cx="1096667" cy="1168763"/>
          </a:xfrm>
          <a:prstGeom prst="ellipse">
            <a:avLst/>
          </a:prstGeom>
        </p:spPr>
      </p:pic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7F880FFD-52E7-4AA7-93A4-11FF31092A8B}"/>
              </a:ext>
            </a:extLst>
          </p:cNvPr>
          <p:cNvSpPr/>
          <p:nvPr/>
        </p:nvSpPr>
        <p:spPr>
          <a:xfrm>
            <a:off x="2020878" y="310113"/>
            <a:ext cx="474567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400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กิจกรรมการทดลอง</a:t>
            </a:r>
          </a:p>
        </p:txBody>
      </p:sp>
      <p:sp>
        <p:nvSpPr>
          <p:cNvPr id="10" name="สี่เหลี่ยมผืนผ้า 9">
            <a:extLst>
              <a:ext uri="{FF2B5EF4-FFF2-40B4-BE49-F238E27FC236}">
                <a16:creationId xmlns:a16="http://schemas.microsoft.com/office/drawing/2014/main" id="{4FC6488C-715E-4680-A8A7-8402F29C7B18}"/>
              </a:ext>
            </a:extLst>
          </p:cNvPr>
          <p:cNvSpPr/>
          <p:nvPr/>
        </p:nvSpPr>
        <p:spPr>
          <a:xfrm>
            <a:off x="2046216" y="791840"/>
            <a:ext cx="474567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40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บ้านนักวิทยาศาสตร์น้อย</a:t>
            </a:r>
          </a:p>
        </p:txBody>
      </p:sp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87C6DC52-6558-46E5-8888-26FB781CFA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683" y="-62453"/>
            <a:ext cx="1346534" cy="490523"/>
          </a:xfrm>
          <a:prstGeom prst="rect">
            <a:avLst/>
          </a:prstGeom>
        </p:spPr>
      </p:pic>
      <p:sp>
        <p:nvSpPr>
          <p:cNvPr id="14" name="สี่เหลี่ยมผืนผ้า 13">
            <a:extLst>
              <a:ext uri="{FF2B5EF4-FFF2-40B4-BE49-F238E27FC236}">
                <a16:creationId xmlns:a16="http://schemas.microsoft.com/office/drawing/2014/main" id="{B93BBA35-2CF8-4007-BD8B-A30597756CC8}"/>
              </a:ext>
            </a:extLst>
          </p:cNvPr>
          <p:cNvSpPr/>
          <p:nvPr/>
        </p:nvSpPr>
        <p:spPr>
          <a:xfrm>
            <a:off x="2119511" y="1318062"/>
            <a:ext cx="474567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240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โรงเรียนชุมชนสามพร้าว </a:t>
            </a:r>
            <a:r>
              <a:rPr lang="th-TH" sz="2400" b="1" dirty="0" err="1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สพ</a:t>
            </a:r>
            <a:r>
              <a:rPr lang="th-TH" sz="240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ป.อุดรธานี เขต </a:t>
            </a:r>
            <a:r>
              <a:rPr lang="en-US" sz="240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1</a:t>
            </a:r>
            <a:endParaRPr lang="th-TH" sz="2400" b="1" dirty="0">
              <a:ln w="18415" cmpd="sng">
                <a:noFill/>
                <a:prstDash val="solid"/>
              </a:ln>
              <a:solidFill>
                <a:sysClr val="windowText" lastClr="00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Mali Grade 6" panose="02000506000000020004" pitchFamily="2" charset="-34"/>
              <a:cs typeface="+mj-cs"/>
            </a:endParaRPr>
          </a:p>
        </p:txBody>
      </p:sp>
      <p:sp>
        <p:nvSpPr>
          <p:cNvPr id="15" name="สี่เหลี่ยมผืนผ้า 14">
            <a:extLst>
              <a:ext uri="{FF2B5EF4-FFF2-40B4-BE49-F238E27FC236}">
                <a16:creationId xmlns:a16="http://schemas.microsoft.com/office/drawing/2014/main" id="{E71964C9-741A-41BE-A387-AFF80689FCD3}"/>
              </a:ext>
            </a:extLst>
          </p:cNvPr>
          <p:cNvSpPr/>
          <p:nvPr/>
        </p:nvSpPr>
        <p:spPr>
          <a:xfrm>
            <a:off x="0" y="1843434"/>
            <a:ext cx="6857999" cy="76906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4273DE9C-EC68-48C7-BF15-6EEF37255F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44" y="1777203"/>
            <a:ext cx="632197" cy="856192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8" name="Picture 4" descr="👉👉#แจกฟรี &quot;กรอบข้อความลายไทย&quot;... - สื่อสร้างสรรค์เพื่อการศึกษา by ครูก้อย  | Facebook">
            <a:extLst>
              <a:ext uri="{FF2B5EF4-FFF2-40B4-BE49-F238E27FC236}">
                <a16:creationId xmlns:a16="http://schemas.microsoft.com/office/drawing/2014/main" id="{D882A128-D81F-4622-ABB8-564595B6F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53" b="89209" l="4408" r="94215">
                        <a14:foregroundMark x1="17906" y1="41727" x2="17906" y2="41727"/>
                        <a14:foregroundMark x1="8815" y1="67626" x2="4408" y2="50360"/>
                        <a14:foregroundMark x1="89256" y1="30216" x2="90358" y2="64748"/>
                        <a14:foregroundMark x1="93939" y1="43165" x2="94215" y2="57554"/>
                        <a14:foregroundMark x1="78788" y1="47482" x2="11295" y2="43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3" y="2390323"/>
            <a:ext cx="1118741" cy="49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สี่เหลี่ยมผืนผ้า 25">
            <a:extLst>
              <a:ext uri="{FF2B5EF4-FFF2-40B4-BE49-F238E27FC236}">
                <a16:creationId xmlns:a16="http://schemas.microsoft.com/office/drawing/2014/main" id="{55850C5D-94BC-4DC7-93AD-C5BD39FD02D2}"/>
              </a:ext>
            </a:extLst>
          </p:cNvPr>
          <p:cNvSpPr/>
          <p:nvPr/>
        </p:nvSpPr>
        <p:spPr>
          <a:xfrm>
            <a:off x="68404" y="2432471"/>
            <a:ext cx="1135187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น.ส.สุวน</a:t>
            </a:r>
            <a:r>
              <a:rPr lang="th-TH" sz="1050" b="1" dirty="0" err="1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ันต์</a:t>
            </a:r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  ศรีรักษา</a:t>
            </a:r>
          </a:p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ครูประจำชั้น อนุบาล </a:t>
            </a:r>
            <a:r>
              <a:rPr lang="en-US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2/1</a:t>
            </a:r>
            <a:endParaRPr lang="th-TH" sz="1050" b="1" dirty="0">
              <a:ln w="18415" cmpd="sng">
                <a:noFill/>
                <a:prstDash val="solid"/>
              </a:ln>
              <a:solidFill>
                <a:sysClr val="windowText" lastClr="00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39" name="รูปภาพ 38">
            <a:extLst>
              <a:ext uri="{FF2B5EF4-FFF2-40B4-BE49-F238E27FC236}">
                <a16:creationId xmlns:a16="http://schemas.microsoft.com/office/drawing/2014/main" id="{473FA82F-CF35-4405-8637-6623C335FB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237" y="1725983"/>
            <a:ext cx="755891" cy="93980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1" name="รูปภาพ 40">
            <a:extLst>
              <a:ext uri="{FF2B5EF4-FFF2-40B4-BE49-F238E27FC236}">
                <a16:creationId xmlns:a16="http://schemas.microsoft.com/office/drawing/2014/main" id="{1837223A-F46A-4CB7-AE64-8744A819412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377" y="1747439"/>
            <a:ext cx="755890" cy="878334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3" name="รูปภาพ 42">
            <a:extLst>
              <a:ext uri="{FF2B5EF4-FFF2-40B4-BE49-F238E27FC236}">
                <a16:creationId xmlns:a16="http://schemas.microsoft.com/office/drawing/2014/main" id="{E8A98F3A-5944-4A68-85E5-025AB7FA538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216" y="1758248"/>
            <a:ext cx="660453" cy="844244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5" name="รูปภาพ 44">
            <a:extLst>
              <a:ext uri="{FF2B5EF4-FFF2-40B4-BE49-F238E27FC236}">
                <a16:creationId xmlns:a16="http://schemas.microsoft.com/office/drawing/2014/main" id="{C2F6A488-9248-48E1-9939-E0FEAD81F91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641" y="1770420"/>
            <a:ext cx="702746" cy="828019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7" name="รูปภาพ 46">
            <a:extLst>
              <a:ext uri="{FF2B5EF4-FFF2-40B4-BE49-F238E27FC236}">
                <a16:creationId xmlns:a16="http://schemas.microsoft.com/office/drawing/2014/main" id="{DC6EFBEA-879D-4E65-8A27-119E9E4FF65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667" y="1752304"/>
            <a:ext cx="692351" cy="94308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8" name="Picture 4" descr="👉👉#แจกฟรี &quot;กรอบข้อความลายไทย&quot;... - สื่อสร้างสรรค์เพื่อการศึกษา by ครูก้อย  | Facebook">
            <a:extLst>
              <a:ext uri="{FF2B5EF4-FFF2-40B4-BE49-F238E27FC236}">
                <a16:creationId xmlns:a16="http://schemas.microsoft.com/office/drawing/2014/main" id="{B9978C00-31BF-4D53-BBAE-5C610CB8D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53" b="89209" l="4408" r="94215">
                        <a14:foregroundMark x1="17906" y1="41727" x2="17906" y2="41727"/>
                        <a14:foregroundMark x1="8815" y1="67626" x2="4408" y2="50360"/>
                        <a14:foregroundMark x1="89256" y1="30216" x2="90358" y2="64748"/>
                        <a14:foregroundMark x1="93939" y1="43165" x2="94215" y2="57554"/>
                        <a14:foregroundMark x1="78788" y1="47482" x2="11295" y2="43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959" y="2383498"/>
            <a:ext cx="1219144" cy="49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สี่เหลี่ยมผืนผ้า 48">
            <a:extLst>
              <a:ext uri="{FF2B5EF4-FFF2-40B4-BE49-F238E27FC236}">
                <a16:creationId xmlns:a16="http://schemas.microsoft.com/office/drawing/2014/main" id="{C7D35A22-D4BB-494E-BAA3-B4DE0A8919EC}"/>
              </a:ext>
            </a:extLst>
          </p:cNvPr>
          <p:cNvSpPr/>
          <p:nvPr/>
        </p:nvSpPr>
        <p:spPr>
          <a:xfrm>
            <a:off x="1180886" y="2441916"/>
            <a:ext cx="1135187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น.ส.วิไลภรณ์  เบอร์ไชสงค์</a:t>
            </a:r>
          </a:p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ครูประจำชั้น อนุบาล </a:t>
            </a:r>
            <a:r>
              <a:rPr lang="en-US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2/2</a:t>
            </a:r>
            <a:endParaRPr lang="th-TH" sz="1050" b="1" dirty="0">
              <a:ln w="18415" cmpd="sng">
                <a:noFill/>
                <a:prstDash val="solid"/>
              </a:ln>
              <a:solidFill>
                <a:sysClr val="windowText" lastClr="00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0" name="Picture 4" descr="👉👉#แจกฟรี &quot;กรอบข้อความลายไทย&quot;... - สื่อสร้างสรรค์เพื่อการศึกษา by ครูก้อย  | Facebook">
            <a:extLst>
              <a:ext uri="{FF2B5EF4-FFF2-40B4-BE49-F238E27FC236}">
                <a16:creationId xmlns:a16="http://schemas.microsoft.com/office/drawing/2014/main" id="{5D66402B-36DF-4567-91FE-A482B170C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53" b="89209" l="4408" r="94215">
                        <a14:foregroundMark x1="17906" y1="41727" x2="17906" y2="41727"/>
                        <a14:foregroundMark x1="8815" y1="67626" x2="4408" y2="50360"/>
                        <a14:foregroundMark x1="89256" y1="30216" x2="90358" y2="64748"/>
                        <a14:foregroundMark x1="93939" y1="43165" x2="94215" y2="57554"/>
                        <a14:foregroundMark x1="78788" y1="47482" x2="11295" y2="43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948" y="2383498"/>
            <a:ext cx="1113167" cy="49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สี่เหลี่ยมผืนผ้า 50">
            <a:extLst>
              <a:ext uri="{FF2B5EF4-FFF2-40B4-BE49-F238E27FC236}">
                <a16:creationId xmlns:a16="http://schemas.microsoft.com/office/drawing/2014/main" id="{7E56735D-7C5D-4B53-9CF4-AF8E28F026D1}"/>
              </a:ext>
            </a:extLst>
          </p:cNvPr>
          <p:cNvSpPr/>
          <p:nvPr/>
        </p:nvSpPr>
        <p:spPr>
          <a:xfrm>
            <a:off x="2332856" y="2432503"/>
            <a:ext cx="1103259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นางสงัด  อินยาศรี</a:t>
            </a:r>
          </a:p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ครูประจำชั้น อนุบาล </a:t>
            </a:r>
            <a:r>
              <a:rPr lang="en-US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2/3</a:t>
            </a:r>
            <a:endParaRPr lang="th-TH" sz="1050" b="1" dirty="0">
              <a:ln w="18415" cmpd="sng">
                <a:noFill/>
                <a:prstDash val="solid"/>
              </a:ln>
              <a:solidFill>
                <a:sysClr val="windowText" lastClr="00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2" name="Picture 4" descr="👉👉#แจกฟรี &quot;กรอบข้อความลายไทย&quot;... - สื่อสร้างสรรค์เพื่อการศึกษา by ครูก้อย  | Facebook">
            <a:extLst>
              <a:ext uri="{FF2B5EF4-FFF2-40B4-BE49-F238E27FC236}">
                <a16:creationId xmlns:a16="http://schemas.microsoft.com/office/drawing/2014/main" id="{C6133687-7839-4BDC-9761-BCE20073A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53" b="89209" l="4408" r="94215">
                        <a14:foregroundMark x1="17906" y1="41727" x2="17906" y2="41727"/>
                        <a14:foregroundMark x1="8815" y1="67626" x2="4408" y2="50360"/>
                        <a14:foregroundMark x1="89256" y1="30216" x2="90358" y2="64748"/>
                        <a14:foregroundMark x1="93939" y1="43165" x2="94215" y2="57554"/>
                        <a14:foregroundMark x1="78788" y1="47482" x2="11295" y2="43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061" y="2378014"/>
            <a:ext cx="1191853" cy="49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สี่เหลี่ยมผืนผ้า 52">
            <a:extLst>
              <a:ext uri="{FF2B5EF4-FFF2-40B4-BE49-F238E27FC236}">
                <a16:creationId xmlns:a16="http://schemas.microsoft.com/office/drawing/2014/main" id="{FAC792BF-FBF4-4742-A7EF-B818E3A7CE87}"/>
              </a:ext>
            </a:extLst>
          </p:cNvPr>
          <p:cNvSpPr/>
          <p:nvPr/>
        </p:nvSpPr>
        <p:spPr>
          <a:xfrm>
            <a:off x="3436004" y="2419653"/>
            <a:ext cx="1103259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น.ส.อมรรัตน์  พันธ์นพ</a:t>
            </a:r>
          </a:p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ครูประจำชั้น อนุบาล </a:t>
            </a:r>
            <a:r>
              <a:rPr lang="en-US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3/1</a:t>
            </a:r>
            <a:endParaRPr lang="th-TH" sz="1050" b="1" dirty="0">
              <a:ln w="18415" cmpd="sng">
                <a:noFill/>
                <a:prstDash val="solid"/>
              </a:ln>
              <a:solidFill>
                <a:sysClr val="windowText" lastClr="00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4" name="Picture 4" descr="👉👉#แจกฟรี &quot;กรอบข้อความลายไทย&quot;... - สื่อสร้างสรรค์เพื่อการศึกษา by ครูก้อย  | Facebook">
            <a:extLst>
              <a:ext uri="{FF2B5EF4-FFF2-40B4-BE49-F238E27FC236}">
                <a16:creationId xmlns:a16="http://schemas.microsoft.com/office/drawing/2014/main" id="{064C0A86-567C-4195-BE42-8420B084B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53" b="89209" l="4408" r="94215">
                        <a14:foregroundMark x1="17906" y1="41727" x2="17906" y2="41727"/>
                        <a14:foregroundMark x1="8815" y1="67626" x2="4408" y2="50360"/>
                        <a14:foregroundMark x1="89256" y1="30216" x2="90358" y2="64748"/>
                        <a14:foregroundMark x1="93939" y1="43165" x2="94215" y2="57554"/>
                        <a14:foregroundMark x1="78788" y1="47482" x2="11295" y2="43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695" y="2375876"/>
            <a:ext cx="1169228" cy="49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สี่เหลี่ยมผืนผ้า 54">
            <a:extLst>
              <a:ext uri="{FF2B5EF4-FFF2-40B4-BE49-F238E27FC236}">
                <a16:creationId xmlns:a16="http://schemas.microsoft.com/office/drawing/2014/main" id="{4336072E-0104-473F-A7B8-9E36E01BEB3E}"/>
              </a:ext>
            </a:extLst>
          </p:cNvPr>
          <p:cNvSpPr/>
          <p:nvPr/>
        </p:nvSpPr>
        <p:spPr>
          <a:xfrm>
            <a:off x="4555104" y="2432810"/>
            <a:ext cx="1135187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นางสุพรรณี  ใยปางแก้ว</a:t>
            </a:r>
          </a:p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ครูประจำชั้น อนุบาล </a:t>
            </a:r>
            <a:r>
              <a:rPr lang="en-US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3/2</a:t>
            </a:r>
            <a:endParaRPr lang="th-TH" sz="1050" b="1" dirty="0">
              <a:ln w="18415" cmpd="sng">
                <a:noFill/>
                <a:prstDash val="solid"/>
              </a:ln>
              <a:solidFill>
                <a:sysClr val="windowText" lastClr="00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6" name="Picture 4" descr="👉👉#แจกฟรี &quot;กรอบข้อความลายไทย&quot;... - สื่อสร้างสรรค์เพื่อการศึกษา by ครูก้อย  | Facebook">
            <a:extLst>
              <a:ext uri="{FF2B5EF4-FFF2-40B4-BE49-F238E27FC236}">
                <a16:creationId xmlns:a16="http://schemas.microsoft.com/office/drawing/2014/main" id="{9B43588C-B5CC-49B2-81C6-AF68DD303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53" b="89209" l="4408" r="94215">
                        <a14:foregroundMark x1="17906" y1="41727" x2="17906" y2="41727"/>
                        <a14:foregroundMark x1="8815" y1="67626" x2="4408" y2="50360"/>
                        <a14:foregroundMark x1="89256" y1="30216" x2="90358" y2="64748"/>
                        <a14:foregroundMark x1="93939" y1="43165" x2="94215" y2="57554"/>
                        <a14:foregroundMark x1="78788" y1="47482" x2="11295" y2="43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269" y="2389244"/>
            <a:ext cx="1142048" cy="49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สี่เหลี่ยมผืนผ้า 56">
            <a:extLst>
              <a:ext uri="{FF2B5EF4-FFF2-40B4-BE49-F238E27FC236}">
                <a16:creationId xmlns:a16="http://schemas.microsoft.com/office/drawing/2014/main" id="{34C702CC-8A3F-449E-BC55-5F186EAFFA87}"/>
              </a:ext>
            </a:extLst>
          </p:cNvPr>
          <p:cNvSpPr/>
          <p:nvPr/>
        </p:nvSpPr>
        <p:spPr>
          <a:xfrm>
            <a:off x="5656699" y="2428779"/>
            <a:ext cx="1135187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นายณัฐพล  บุตรหิน</a:t>
            </a:r>
          </a:p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ครูประจำชั้น อนุบาล </a:t>
            </a:r>
            <a:r>
              <a:rPr lang="en-US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3/3</a:t>
            </a:r>
            <a:endParaRPr lang="th-TH" sz="1050" b="1" dirty="0">
              <a:ln w="18415" cmpd="sng">
                <a:noFill/>
                <a:prstDash val="solid"/>
              </a:ln>
              <a:solidFill>
                <a:sysClr val="windowText" lastClr="00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8" name="Picture 16" descr="กล่องข้อความสีเหลือง | การออกแบบปกหนังสือ, กระดาษเขียน, สมุดออร์แกไนเซอร์">
            <a:extLst>
              <a:ext uri="{FF2B5EF4-FFF2-40B4-BE49-F238E27FC236}">
                <a16:creationId xmlns:a16="http://schemas.microsoft.com/office/drawing/2014/main" id="{31740EE4-9A9D-43ED-A67C-1002CB4E0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6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591" y="2259139"/>
            <a:ext cx="5355042" cy="1872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สี่เหลี่ยมผืนผ้า 61">
            <a:extLst>
              <a:ext uri="{FF2B5EF4-FFF2-40B4-BE49-F238E27FC236}">
                <a16:creationId xmlns:a16="http://schemas.microsoft.com/office/drawing/2014/main" id="{979D5B22-DF61-4FA9-ADB2-84601FA6E4B5}"/>
              </a:ext>
            </a:extLst>
          </p:cNvPr>
          <p:cNvSpPr/>
          <p:nvPr/>
        </p:nvSpPr>
        <p:spPr>
          <a:xfrm>
            <a:off x="1177942" y="2957534"/>
            <a:ext cx="457817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2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กิจกรรมที่  7  หลอดดำน้ำ</a:t>
            </a:r>
          </a:p>
        </p:txBody>
      </p:sp>
      <p:sp>
        <p:nvSpPr>
          <p:cNvPr id="60" name="สี่เหลี่ยมผืนผ้า 59">
            <a:extLst>
              <a:ext uri="{FF2B5EF4-FFF2-40B4-BE49-F238E27FC236}">
                <a16:creationId xmlns:a16="http://schemas.microsoft.com/office/drawing/2014/main" id="{AFE87724-C82D-47D6-A7C5-4A0B73A220EF}"/>
              </a:ext>
            </a:extLst>
          </p:cNvPr>
          <p:cNvSpPr/>
          <p:nvPr/>
        </p:nvSpPr>
        <p:spPr>
          <a:xfrm>
            <a:off x="635997" y="3463803"/>
            <a:ext cx="6129907" cy="70788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/>
              <a:t>จุดประสงค์	1. ศึกษาเรื่องอากาศ ณ อุณหภูมิต่างๆ</a:t>
            </a:r>
          </a:p>
          <a:p>
            <a:pPr algn="ctr"/>
            <a:r>
              <a:rPr lang="th-TH" dirty="0"/>
              <a:t>		2. เด็กเกิดทักษะกระบวนการเรียนรู้ทางวิทยาศาสตร์</a:t>
            </a:r>
          </a:p>
        </p:txBody>
      </p:sp>
      <p:pic>
        <p:nvPicPr>
          <p:cNvPr id="1026" name="Picture 2" descr="เคมีวิทยาศาสตร์เด็กวิทยาศาสตร์, พื้นที่, ลูกบอล png | PNGEgg">
            <a:extLst>
              <a:ext uri="{FF2B5EF4-FFF2-40B4-BE49-F238E27FC236}">
                <a16:creationId xmlns:a16="http://schemas.microsoft.com/office/drawing/2014/main" id="{FC2A3F82-F7EE-4C63-92F9-E12BF08FB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678" b="97198" l="10000" r="90778">
                        <a14:foregroundMark x1="65444" y1="4378" x2="65444" y2="4378"/>
                        <a14:foregroundMark x1="69444" y1="22417" x2="69444" y2="22417"/>
                        <a14:foregroundMark x1="75111" y1="22067" x2="75111" y2="22067"/>
                        <a14:foregroundMark x1="90778" y1="29772" x2="90778" y2="29772"/>
                        <a14:foregroundMark x1="88667" y1="16988" x2="88667" y2="16988"/>
                        <a14:foregroundMark x1="88667" y1="29072" x2="88667" y2="29072"/>
                        <a14:foregroundMark x1="66889" y1="31699" x2="70444" y2="55692"/>
                        <a14:foregroundMark x1="70444" y1="55692" x2="72000" y2="61821"/>
                        <a14:foregroundMark x1="70222" y1="16637" x2="65889" y2="28196"/>
                        <a14:foregroundMark x1="65889" y1="28196" x2="65778" y2="28371"/>
                        <a14:foregroundMark x1="88444" y1="29422" x2="89333" y2="37653"/>
                        <a14:foregroundMark x1="67556" y1="88441" x2="74111" y2="91769"/>
                        <a14:foregroundMark x1="62667" y1="96848" x2="58444" y2="97373"/>
                        <a14:foregroundMark x1="70000" y1="3678" x2="70000" y2="36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3357" y="3012103"/>
            <a:ext cx="2021299" cy="1282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สี่เหลี่ยมผืนผ้า 63">
            <a:extLst>
              <a:ext uri="{FF2B5EF4-FFF2-40B4-BE49-F238E27FC236}">
                <a16:creationId xmlns:a16="http://schemas.microsoft.com/office/drawing/2014/main" id="{701AAEDF-F8BE-4AB2-A170-FE853F3D73AD}"/>
              </a:ext>
            </a:extLst>
          </p:cNvPr>
          <p:cNvSpPr/>
          <p:nvPr/>
        </p:nvSpPr>
        <p:spPr>
          <a:xfrm>
            <a:off x="794268" y="3513319"/>
            <a:ext cx="6298042" cy="67710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th-TH" sz="2000" b="1" dirty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จุดประสงค์	</a:t>
            </a:r>
          </a:p>
          <a:p>
            <a:r>
              <a:rPr lang="th-TH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1.ศึกษาเรื่องจมและลอย   2. เด็กเกิดทักษะกระบวนการเรียนรู้ทางวิทยาศาสตร์ </a:t>
            </a:r>
          </a:p>
        </p:txBody>
      </p:sp>
      <p:sp>
        <p:nvSpPr>
          <p:cNvPr id="66" name="สี่เหลี่ยมผืนผ้า 65">
            <a:extLst>
              <a:ext uri="{FF2B5EF4-FFF2-40B4-BE49-F238E27FC236}">
                <a16:creationId xmlns:a16="http://schemas.microsoft.com/office/drawing/2014/main" id="{EEB5D8F9-4AD6-49FF-A936-C715C76C391B}"/>
              </a:ext>
            </a:extLst>
          </p:cNvPr>
          <p:cNvSpPr/>
          <p:nvPr/>
        </p:nvSpPr>
        <p:spPr>
          <a:xfrm>
            <a:off x="115125" y="4345955"/>
            <a:ext cx="2938810" cy="467820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th-TH" sz="2000" b="1" dirty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ผลที่เกิดกับเด็ก	</a:t>
            </a:r>
          </a:p>
          <a:p>
            <a:r>
              <a:rPr lang="th-TH" sz="1600" b="1" dirty="0">
                <a:ln w="1841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1. ผลที่เกิดตามวัตถุประสงค์</a:t>
            </a:r>
          </a:p>
          <a:p>
            <a:pPr marL="85725" indent="-85725"/>
            <a:r>
              <a:rPr lang="th-TH" sz="16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</a:t>
            </a:r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1.1 เด็กได้เรียนรู้เรื่องการจมและลอยของวัตถุ ซึ่งการลอยน้ำของวัตถุจะขึ้นอยู่กับน้ำหนักและขนาดของวัตถุ</a:t>
            </a:r>
          </a:p>
          <a:p>
            <a:pPr marL="85725" indent="-85725"/>
            <a:r>
              <a:rPr lang="th-TH" sz="16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 </a:t>
            </a:r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1.2 เด็กเกิดทักษะกระบวนการเรียนรู้ทางวิทยาศาสตร์ </a:t>
            </a:r>
            <a:endParaRPr lang="th-TH" sz="1600" b="1" dirty="0">
              <a:ln w="18415" cmpd="sng">
                <a:noFill/>
                <a:prstDash val="solid"/>
              </a:ln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Mali Grade 6" panose="02000506000000020004" pitchFamily="2" charset="-34"/>
              <a:cs typeface="+mj-cs"/>
            </a:endParaRPr>
          </a:p>
          <a:p>
            <a:r>
              <a:rPr lang="th-TH" sz="1600" b="1" dirty="0">
                <a:ln w="1841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2.พัฒนาการความสามารถพื้นฐานและพัฒนาการของเด็กปฐมวัย</a:t>
            </a:r>
          </a:p>
          <a:p>
            <a:r>
              <a:rPr lang="th-TH" sz="1600" b="1" dirty="0">
                <a:ln w="18415" cmpd="sng">
                  <a:noFill/>
                  <a:prstDash val="solid"/>
                </a:ln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 </a:t>
            </a:r>
            <a:r>
              <a:rPr lang="th-TH" sz="1400" b="1" dirty="0">
                <a:ln w="18415" cmpd="sng">
                  <a:noFill/>
                  <a:prstDash val="solid"/>
                </a:ln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2.1 ด้ายการเรียนรู้/ด้านภาษา/สติปัญญา</a:t>
            </a:r>
          </a:p>
          <a:p>
            <a:pPr marL="85725" indent="-85725"/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 - เด็กอธิบายถึงสิ่งที่เกิดขึ้นจากการทดลองได้</a:t>
            </a:r>
          </a:p>
          <a:p>
            <a:pPr marL="85725" indent="-85725"/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 - เด็กสามารถพูดนำเสนอข้อมูลที่ได้ค้นพบด้วยตนเอง</a:t>
            </a:r>
          </a:p>
          <a:p>
            <a:pPr marL="85725" indent="-85725"/>
            <a:r>
              <a:rPr lang="th-TH" sz="1400" b="1" dirty="0">
                <a:ln w="18415" cmpd="sng">
                  <a:noFill/>
                  <a:prstDash val="solid"/>
                </a:ln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 2.2 ด้านสังคม</a:t>
            </a:r>
          </a:p>
          <a:p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 - เด็กสามารถทำงานร่วมกับผู้อื่นได้</a:t>
            </a:r>
          </a:p>
          <a:p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 </a:t>
            </a:r>
            <a:r>
              <a:rPr lang="th-TH" sz="1400" b="1" dirty="0">
                <a:ln w="18415" cmpd="sng">
                  <a:noFill/>
                  <a:prstDash val="solid"/>
                </a:ln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2.3 ด้านอารมณ์ - จิตใจ</a:t>
            </a:r>
          </a:p>
          <a:p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  - เด็กมีความสนใจและมีความสุขในการทดลอง  การวาดภาพระบายสี</a:t>
            </a:r>
          </a:p>
          <a:p>
            <a:r>
              <a:rPr lang="th-TH" sz="1400" b="1" dirty="0">
                <a:ln w="18415" cmpd="sng">
                  <a:noFill/>
                  <a:prstDash val="solid"/>
                </a:ln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2.4 ด้านการเคลื่อนไหวร่างกาย</a:t>
            </a:r>
          </a:p>
          <a:p>
            <a:pPr indent="88900"/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- เด็กได้ใช้มือในการหยิบ  จับ อุปกรณ์     </a:t>
            </a:r>
          </a:p>
          <a:p>
            <a:pPr indent="88900"/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- เด็กใช้มือในการใช้กรรไกรตัดหลอดดูด  </a:t>
            </a:r>
          </a:p>
          <a:p>
            <a:pPr indent="88900"/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- เด็กมือในการบีบขวดน้ำพลาสติก</a:t>
            </a:r>
          </a:p>
          <a:p>
            <a:pPr indent="88900"/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- เด็กใช้มือในการวาดภาพระบายสี</a:t>
            </a:r>
          </a:p>
        </p:txBody>
      </p:sp>
      <p:pic>
        <p:nvPicPr>
          <p:cNvPr id="73" name="รูปภาพ 72">
            <a:extLst>
              <a:ext uri="{FF2B5EF4-FFF2-40B4-BE49-F238E27FC236}">
                <a16:creationId xmlns:a16="http://schemas.microsoft.com/office/drawing/2014/main" id="{F509C238-03EA-4E1D-BB79-A16CCEE471D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619" y="9114160"/>
            <a:ext cx="673267" cy="673267"/>
          </a:xfrm>
          <a:prstGeom prst="rect">
            <a:avLst/>
          </a:prstGeom>
        </p:spPr>
      </p:pic>
      <p:sp>
        <p:nvSpPr>
          <p:cNvPr id="75" name="สี่เหลี่ยมผืนผ้า 74">
            <a:extLst>
              <a:ext uri="{FF2B5EF4-FFF2-40B4-BE49-F238E27FC236}">
                <a16:creationId xmlns:a16="http://schemas.microsoft.com/office/drawing/2014/main" id="{726A5ECC-1E63-49BF-93AC-A6B8557405DF}"/>
              </a:ext>
            </a:extLst>
          </p:cNvPr>
          <p:cNvSpPr/>
          <p:nvPr/>
        </p:nvSpPr>
        <p:spPr>
          <a:xfrm>
            <a:off x="3213177" y="9278377"/>
            <a:ext cx="2865352" cy="461665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12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โรงเรียนชุมชนสามพร้าว </a:t>
            </a:r>
          </a:p>
          <a:p>
            <a:pPr algn="r"/>
            <a:r>
              <a:rPr lang="th-TH" sz="12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๔๔๖ หมู่ที่ ๒ ตำบลสามพร้าว อำเภอเมือง จังหวัดอุดรธานี ๔๑๐๐๐ </a:t>
            </a:r>
          </a:p>
        </p:txBody>
      </p:sp>
      <p:pic>
        <p:nvPicPr>
          <p:cNvPr id="1028" name="Picture 4" descr="เคมีวิทยาศาสตร์เด็กวิทยาศาสตร์, พื้นที่, ลูกบอล png | PNGEgg">
            <a:extLst>
              <a:ext uri="{FF2B5EF4-FFF2-40B4-BE49-F238E27FC236}">
                <a16:creationId xmlns:a16="http://schemas.microsoft.com/office/drawing/2014/main" id="{BC4D21AC-D993-42A5-98B8-70B37D2917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8231" b="93170" l="4889" r="46000">
                        <a14:foregroundMark x1="46111" y1="51138" x2="46111" y2="51138"/>
                        <a14:foregroundMark x1="31556" y1="8406" x2="31556" y2="8406"/>
                        <a14:foregroundMark x1="11222" y1="51138" x2="11222" y2="51138"/>
                        <a14:foregroundMark x1="27333" y1="85114" x2="27333" y2="85114"/>
                        <a14:foregroundMark x1="33667" y1="84063" x2="33667" y2="93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812"/>
          <a:stretch/>
        </p:blipFill>
        <p:spPr bwMode="auto">
          <a:xfrm>
            <a:off x="2044979" y="8192958"/>
            <a:ext cx="1125978" cy="145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5">
            <a:extLst>
              <a:ext uri="{FF2B5EF4-FFF2-40B4-BE49-F238E27FC236}">
                <a16:creationId xmlns:a16="http://schemas.microsoft.com/office/drawing/2014/main" id="{AB637CF8-DE41-41BD-8AD4-6EF9E930AD5A}"/>
              </a:ext>
            </a:extLst>
          </p:cNvPr>
          <p:cNvPicPr/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103" y="4341662"/>
            <a:ext cx="1751318" cy="1504459"/>
          </a:xfrm>
          <a:prstGeom prst="rect">
            <a:avLst/>
          </a:prstGeom>
          <a:ln w="57150" cap="sq">
            <a:solidFill>
              <a:schemeClr val="accent1"/>
            </a:solidFill>
            <a:prstDash val="solid"/>
            <a:miter lim="800000"/>
          </a:ln>
          <a:effectLst/>
        </p:spPr>
      </p:pic>
      <p:pic>
        <p:nvPicPr>
          <p:cNvPr id="46" name="Picture 18">
            <a:extLst>
              <a:ext uri="{FF2B5EF4-FFF2-40B4-BE49-F238E27FC236}">
                <a16:creationId xmlns:a16="http://schemas.microsoft.com/office/drawing/2014/main" id="{18792072-3CEF-4ADB-B032-F7EEB88DAAFE}"/>
              </a:ext>
            </a:extLst>
          </p:cNvPr>
          <p:cNvPicPr/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103" y="6030695"/>
            <a:ext cx="1751318" cy="1533570"/>
          </a:xfrm>
          <a:prstGeom prst="rect">
            <a:avLst/>
          </a:prstGeom>
          <a:ln w="57150" cap="sq">
            <a:solidFill>
              <a:schemeClr val="accent1"/>
            </a:solidFill>
            <a:prstDash val="solid"/>
            <a:miter lim="800000"/>
          </a:ln>
          <a:effectLst/>
        </p:spPr>
      </p:pic>
      <p:pic>
        <p:nvPicPr>
          <p:cNvPr id="59" name="Picture 19">
            <a:extLst>
              <a:ext uri="{FF2B5EF4-FFF2-40B4-BE49-F238E27FC236}">
                <a16:creationId xmlns:a16="http://schemas.microsoft.com/office/drawing/2014/main" id="{69102810-9809-4242-BBD1-9087E4845216}"/>
              </a:ext>
            </a:extLst>
          </p:cNvPr>
          <p:cNvPicPr/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642" y="4337187"/>
            <a:ext cx="1683538" cy="1504459"/>
          </a:xfrm>
          <a:prstGeom prst="rect">
            <a:avLst/>
          </a:prstGeom>
          <a:ln w="57150" cap="sq">
            <a:solidFill>
              <a:schemeClr val="accent1"/>
            </a:solidFill>
            <a:prstDash val="solid"/>
            <a:miter lim="800000"/>
          </a:ln>
          <a:effectLst/>
        </p:spPr>
      </p:pic>
      <p:pic>
        <p:nvPicPr>
          <p:cNvPr id="61" name="Picture 23">
            <a:extLst>
              <a:ext uri="{FF2B5EF4-FFF2-40B4-BE49-F238E27FC236}">
                <a16:creationId xmlns:a16="http://schemas.microsoft.com/office/drawing/2014/main" id="{69725858-EE21-47D7-8AC3-AFBD6EECCA7C}"/>
              </a:ext>
            </a:extLst>
          </p:cNvPr>
          <p:cNvPicPr/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642" y="6030695"/>
            <a:ext cx="1683538" cy="1533570"/>
          </a:xfrm>
          <a:prstGeom prst="rect">
            <a:avLst/>
          </a:prstGeom>
          <a:ln w="57150" cap="sq">
            <a:solidFill>
              <a:schemeClr val="accent1"/>
            </a:solidFill>
            <a:prstDash val="solid"/>
            <a:miter lim="800000"/>
          </a:ln>
          <a:effectLst/>
        </p:spPr>
      </p:pic>
      <p:pic>
        <p:nvPicPr>
          <p:cNvPr id="63" name="Picture 24">
            <a:extLst>
              <a:ext uri="{FF2B5EF4-FFF2-40B4-BE49-F238E27FC236}">
                <a16:creationId xmlns:a16="http://schemas.microsoft.com/office/drawing/2014/main" id="{107B41A0-7F38-48BB-B8B1-0AE6D4C11163}"/>
              </a:ext>
            </a:extLst>
          </p:cNvPr>
          <p:cNvPicPr/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266" y="7748839"/>
            <a:ext cx="2262323" cy="1452428"/>
          </a:xfrm>
          <a:prstGeom prst="rect">
            <a:avLst/>
          </a:prstGeom>
          <a:ln w="57150" cap="sq">
            <a:solidFill>
              <a:schemeClr val="accent1"/>
            </a:solidFill>
            <a:prstDash val="solid"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4850370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สี่เหลี่ยมผืนผ้า 64">
            <a:extLst>
              <a:ext uri="{FF2B5EF4-FFF2-40B4-BE49-F238E27FC236}">
                <a16:creationId xmlns:a16="http://schemas.microsoft.com/office/drawing/2014/main" id="{1E8BAE0B-388C-494E-A334-6F7A8F927433}"/>
              </a:ext>
            </a:extLst>
          </p:cNvPr>
          <p:cNvSpPr/>
          <p:nvPr/>
        </p:nvSpPr>
        <p:spPr>
          <a:xfrm>
            <a:off x="139292" y="4241783"/>
            <a:ext cx="2819177" cy="478388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/>
              <a:t>จุดประสงค์	1. ศึกษาเรื่องอากาศ ณ อุณหภูมิต่างๆ</a:t>
            </a:r>
          </a:p>
          <a:p>
            <a:pPr algn="ctr"/>
            <a:r>
              <a:rPr lang="th-TH" dirty="0"/>
              <a:t>		2. เด็กเกิดทักษะกระบวนการเรียนรู้ทางวิทยาศาสตร์</a:t>
            </a:r>
          </a:p>
        </p:txBody>
      </p:sp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id="{C61FEB89-2935-4B2F-A260-D27E4CE98EDA}"/>
              </a:ext>
            </a:extLst>
          </p:cNvPr>
          <p:cNvSpPr/>
          <p:nvPr/>
        </p:nvSpPr>
        <p:spPr>
          <a:xfrm>
            <a:off x="0" y="-120642"/>
            <a:ext cx="6858000" cy="20065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1EEE0BEF-0B67-4785-AFB8-030DFB30C0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573" b="850"/>
          <a:stretch/>
        </p:blipFill>
        <p:spPr>
          <a:xfrm>
            <a:off x="19658" y="277014"/>
            <a:ext cx="1197318" cy="1168763"/>
          </a:xfrm>
          <a:prstGeom prst="ellipse">
            <a:avLst/>
          </a:prstGeom>
          <a:ln w="12700">
            <a:noFill/>
            <a:prstDash val="solid"/>
          </a:ln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33BD6739-F91C-4733-9192-780303C834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1" t="10601" b="8569"/>
          <a:stretch/>
        </p:blipFill>
        <p:spPr>
          <a:xfrm>
            <a:off x="1028578" y="0"/>
            <a:ext cx="5829422" cy="1722793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1547175E-FB9C-4623-93CC-41EE399836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630" y="260614"/>
            <a:ext cx="1096667" cy="1168763"/>
          </a:xfrm>
          <a:prstGeom prst="ellipse">
            <a:avLst/>
          </a:prstGeom>
        </p:spPr>
      </p:pic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7F880FFD-52E7-4AA7-93A4-11FF31092A8B}"/>
              </a:ext>
            </a:extLst>
          </p:cNvPr>
          <p:cNvSpPr/>
          <p:nvPr/>
        </p:nvSpPr>
        <p:spPr>
          <a:xfrm>
            <a:off x="2020878" y="310113"/>
            <a:ext cx="474567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400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กิจกรรมการทดลอง</a:t>
            </a:r>
          </a:p>
        </p:txBody>
      </p:sp>
      <p:sp>
        <p:nvSpPr>
          <p:cNvPr id="10" name="สี่เหลี่ยมผืนผ้า 9">
            <a:extLst>
              <a:ext uri="{FF2B5EF4-FFF2-40B4-BE49-F238E27FC236}">
                <a16:creationId xmlns:a16="http://schemas.microsoft.com/office/drawing/2014/main" id="{4FC6488C-715E-4680-A8A7-8402F29C7B18}"/>
              </a:ext>
            </a:extLst>
          </p:cNvPr>
          <p:cNvSpPr/>
          <p:nvPr/>
        </p:nvSpPr>
        <p:spPr>
          <a:xfrm>
            <a:off x="2046216" y="791840"/>
            <a:ext cx="474567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40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บ้านนักวิทยาศาสตร์น้อย</a:t>
            </a:r>
          </a:p>
        </p:txBody>
      </p:sp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87C6DC52-6558-46E5-8888-26FB781CFA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683" y="-62453"/>
            <a:ext cx="1346534" cy="490523"/>
          </a:xfrm>
          <a:prstGeom prst="rect">
            <a:avLst/>
          </a:prstGeom>
        </p:spPr>
      </p:pic>
      <p:sp>
        <p:nvSpPr>
          <p:cNvPr id="14" name="สี่เหลี่ยมผืนผ้า 13">
            <a:extLst>
              <a:ext uri="{FF2B5EF4-FFF2-40B4-BE49-F238E27FC236}">
                <a16:creationId xmlns:a16="http://schemas.microsoft.com/office/drawing/2014/main" id="{B93BBA35-2CF8-4007-BD8B-A30597756CC8}"/>
              </a:ext>
            </a:extLst>
          </p:cNvPr>
          <p:cNvSpPr/>
          <p:nvPr/>
        </p:nvSpPr>
        <p:spPr>
          <a:xfrm>
            <a:off x="2119511" y="1318062"/>
            <a:ext cx="474567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240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โรงเรียนชุมชนสามพร้าว </a:t>
            </a:r>
            <a:r>
              <a:rPr lang="th-TH" sz="2400" b="1" dirty="0" err="1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สพ</a:t>
            </a:r>
            <a:r>
              <a:rPr lang="th-TH" sz="240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ป.อุดรธานี เขต </a:t>
            </a:r>
            <a:r>
              <a:rPr lang="en-US" sz="240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1</a:t>
            </a:r>
            <a:endParaRPr lang="th-TH" sz="2400" b="1" dirty="0">
              <a:ln w="18415" cmpd="sng">
                <a:noFill/>
                <a:prstDash val="solid"/>
              </a:ln>
              <a:solidFill>
                <a:sysClr val="windowText" lastClr="00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Mali Grade 6" panose="02000506000000020004" pitchFamily="2" charset="-34"/>
              <a:cs typeface="+mj-cs"/>
            </a:endParaRPr>
          </a:p>
        </p:txBody>
      </p:sp>
      <p:sp>
        <p:nvSpPr>
          <p:cNvPr id="15" name="สี่เหลี่ยมผืนผ้า 14">
            <a:extLst>
              <a:ext uri="{FF2B5EF4-FFF2-40B4-BE49-F238E27FC236}">
                <a16:creationId xmlns:a16="http://schemas.microsoft.com/office/drawing/2014/main" id="{E71964C9-741A-41BE-A387-AFF80689FCD3}"/>
              </a:ext>
            </a:extLst>
          </p:cNvPr>
          <p:cNvSpPr/>
          <p:nvPr/>
        </p:nvSpPr>
        <p:spPr>
          <a:xfrm>
            <a:off x="0" y="1843434"/>
            <a:ext cx="6857999" cy="76906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4273DE9C-EC68-48C7-BF15-6EEF37255F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44" y="1777203"/>
            <a:ext cx="632197" cy="856192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8" name="Picture 4" descr="👉👉#แจกฟรี &quot;กรอบข้อความลายไทย&quot;... - สื่อสร้างสรรค์เพื่อการศึกษา by ครูก้อย  | Facebook">
            <a:extLst>
              <a:ext uri="{FF2B5EF4-FFF2-40B4-BE49-F238E27FC236}">
                <a16:creationId xmlns:a16="http://schemas.microsoft.com/office/drawing/2014/main" id="{D882A128-D81F-4622-ABB8-564595B6F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53" b="89209" l="4408" r="94215">
                        <a14:foregroundMark x1="17906" y1="41727" x2="17906" y2="41727"/>
                        <a14:foregroundMark x1="8815" y1="67626" x2="4408" y2="50360"/>
                        <a14:foregroundMark x1="89256" y1="30216" x2="90358" y2="64748"/>
                        <a14:foregroundMark x1="93939" y1="43165" x2="94215" y2="57554"/>
                        <a14:foregroundMark x1="78788" y1="47482" x2="11295" y2="43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3" y="2390323"/>
            <a:ext cx="1118741" cy="49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สี่เหลี่ยมผืนผ้า 25">
            <a:extLst>
              <a:ext uri="{FF2B5EF4-FFF2-40B4-BE49-F238E27FC236}">
                <a16:creationId xmlns:a16="http://schemas.microsoft.com/office/drawing/2014/main" id="{55850C5D-94BC-4DC7-93AD-C5BD39FD02D2}"/>
              </a:ext>
            </a:extLst>
          </p:cNvPr>
          <p:cNvSpPr/>
          <p:nvPr/>
        </p:nvSpPr>
        <p:spPr>
          <a:xfrm>
            <a:off x="68404" y="2432471"/>
            <a:ext cx="1135187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น.ส.สุวน</a:t>
            </a:r>
            <a:r>
              <a:rPr lang="th-TH" sz="1050" b="1" dirty="0" err="1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ันต์</a:t>
            </a:r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  ศรีรักษา</a:t>
            </a:r>
          </a:p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ครูประจำชั้น อนุบาล </a:t>
            </a:r>
            <a:r>
              <a:rPr lang="en-US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2/1</a:t>
            </a:r>
            <a:endParaRPr lang="th-TH" sz="1050" b="1" dirty="0">
              <a:ln w="18415" cmpd="sng">
                <a:noFill/>
                <a:prstDash val="solid"/>
              </a:ln>
              <a:solidFill>
                <a:sysClr val="windowText" lastClr="00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39" name="รูปภาพ 38">
            <a:extLst>
              <a:ext uri="{FF2B5EF4-FFF2-40B4-BE49-F238E27FC236}">
                <a16:creationId xmlns:a16="http://schemas.microsoft.com/office/drawing/2014/main" id="{473FA82F-CF35-4405-8637-6623C335FB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237" y="1725983"/>
            <a:ext cx="755891" cy="93980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1" name="รูปภาพ 40">
            <a:extLst>
              <a:ext uri="{FF2B5EF4-FFF2-40B4-BE49-F238E27FC236}">
                <a16:creationId xmlns:a16="http://schemas.microsoft.com/office/drawing/2014/main" id="{1837223A-F46A-4CB7-AE64-8744A819412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377" y="1747439"/>
            <a:ext cx="755890" cy="878334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3" name="รูปภาพ 42">
            <a:extLst>
              <a:ext uri="{FF2B5EF4-FFF2-40B4-BE49-F238E27FC236}">
                <a16:creationId xmlns:a16="http://schemas.microsoft.com/office/drawing/2014/main" id="{E8A98F3A-5944-4A68-85E5-025AB7FA538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216" y="1758248"/>
            <a:ext cx="660453" cy="844244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5" name="รูปภาพ 44">
            <a:extLst>
              <a:ext uri="{FF2B5EF4-FFF2-40B4-BE49-F238E27FC236}">
                <a16:creationId xmlns:a16="http://schemas.microsoft.com/office/drawing/2014/main" id="{C2F6A488-9248-48E1-9939-E0FEAD81F91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641" y="1770420"/>
            <a:ext cx="702746" cy="828019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7" name="รูปภาพ 46">
            <a:extLst>
              <a:ext uri="{FF2B5EF4-FFF2-40B4-BE49-F238E27FC236}">
                <a16:creationId xmlns:a16="http://schemas.microsoft.com/office/drawing/2014/main" id="{DC6EFBEA-879D-4E65-8A27-119E9E4FF65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667" y="1752304"/>
            <a:ext cx="692351" cy="94308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8" name="Picture 4" descr="👉👉#แจกฟรี &quot;กรอบข้อความลายไทย&quot;... - สื่อสร้างสรรค์เพื่อการศึกษา by ครูก้อย  | Facebook">
            <a:extLst>
              <a:ext uri="{FF2B5EF4-FFF2-40B4-BE49-F238E27FC236}">
                <a16:creationId xmlns:a16="http://schemas.microsoft.com/office/drawing/2014/main" id="{B9978C00-31BF-4D53-BBAE-5C610CB8D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53" b="89209" l="4408" r="94215">
                        <a14:foregroundMark x1="17906" y1="41727" x2="17906" y2="41727"/>
                        <a14:foregroundMark x1="8815" y1="67626" x2="4408" y2="50360"/>
                        <a14:foregroundMark x1="89256" y1="30216" x2="90358" y2="64748"/>
                        <a14:foregroundMark x1="93939" y1="43165" x2="94215" y2="57554"/>
                        <a14:foregroundMark x1="78788" y1="47482" x2="11295" y2="43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959" y="2383498"/>
            <a:ext cx="1219144" cy="49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สี่เหลี่ยมผืนผ้า 48">
            <a:extLst>
              <a:ext uri="{FF2B5EF4-FFF2-40B4-BE49-F238E27FC236}">
                <a16:creationId xmlns:a16="http://schemas.microsoft.com/office/drawing/2014/main" id="{C7D35A22-D4BB-494E-BAA3-B4DE0A8919EC}"/>
              </a:ext>
            </a:extLst>
          </p:cNvPr>
          <p:cNvSpPr/>
          <p:nvPr/>
        </p:nvSpPr>
        <p:spPr>
          <a:xfrm>
            <a:off x="1180886" y="2441916"/>
            <a:ext cx="1135187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น.ส.วิไลภรณ์  เบอร์ไชสงค์</a:t>
            </a:r>
          </a:p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ครูประจำชั้น อนุบาล </a:t>
            </a:r>
            <a:r>
              <a:rPr lang="en-US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2/2</a:t>
            </a:r>
            <a:endParaRPr lang="th-TH" sz="1050" b="1" dirty="0">
              <a:ln w="18415" cmpd="sng">
                <a:noFill/>
                <a:prstDash val="solid"/>
              </a:ln>
              <a:solidFill>
                <a:sysClr val="windowText" lastClr="00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0" name="Picture 4" descr="👉👉#แจกฟรี &quot;กรอบข้อความลายไทย&quot;... - สื่อสร้างสรรค์เพื่อการศึกษา by ครูก้อย  | Facebook">
            <a:extLst>
              <a:ext uri="{FF2B5EF4-FFF2-40B4-BE49-F238E27FC236}">
                <a16:creationId xmlns:a16="http://schemas.microsoft.com/office/drawing/2014/main" id="{5D66402B-36DF-4567-91FE-A482B170C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53" b="89209" l="4408" r="94215">
                        <a14:foregroundMark x1="17906" y1="41727" x2="17906" y2="41727"/>
                        <a14:foregroundMark x1="8815" y1="67626" x2="4408" y2="50360"/>
                        <a14:foregroundMark x1="89256" y1="30216" x2="90358" y2="64748"/>
                        <a14:foregroundMark x1="93939" y1="43165" x2="94215" y2="57554"/>
                        <a14:foregroundMark x1="78788" y1="47482" x2="11295" y2="43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948" y="2383498"/>
            <a:ext cx="1113167" cy="49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สี่เหลี่ยมผืนผ้า 50">
            <a:extLst>
              <a:ext uri="{FF2B5EF4-FFF2-40B4-BE49-F238E27FC236}">
                <a16:creationId xmlns:a16="http://schemas.microsoft.com/office/drawing/2014/main" id="{7E56735D-7C5D-4B53-9CF4-AF8E28F026D1}"/>
              </a:ext>
            </a:extLst>
          </p:cNvPr>
          <p:cNvSpPr/>
          <p:nvPr/>
        </p:nvSpPr>
        <p:spPr>
          <a:xfrm>
            <a:off x="2332856" y="2432503"/>
            <a:ext cx="1103259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นางสงัด  อินยาศรี</a:t>
            </a:r>
          </a:p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ครูประจำชั้น อนุบาล </a:t>
            </a:r>
            <a:r>
              <a:rPr lang="en-US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2/3</a:t>
            </a:r>
            <a:endParaRPr lang="th-TH" sz="1050" b="1" dirty="0">
              <a:ln w="18415" cmpd="sng">
                <a:noFill/>
                <a:prstDash val="solid"/>
              </a:ln>
              <a:solidFill>
                <a:sysClr val="windowText" lastClr="00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2" name="Picture 4" descr="👉👉#แจกฟรี &quot;กรอบข้อความลายไทย&quot;... - สื่อสร้างสรรค์เพื่อการศึกษา by ครูก้อย  | Facebook">
            <a:extLst>
              <a:ext uri="{FF2B5EF4-FFF2-40B4-BE49-F238E27FC236}">
                <a16:creationId xmlns:a16="http://schemas.microsoft.com/office/drawing/2014/main" id="{C6133687-7839-4BDC-9761-BCE20073A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53" b="89209" l="4408" r="94215">
                        <a14:foregroundMark x1="17906" y1="41727" x2="17906" y2="41727"/>
                        <a14:foregroundMark x1="8815" y1="67626" x2="4408" y2="50360"/>
                        <a14:foregroundMark x1="89256" y1="30216" x2="90358" y2="64748"/>
                        <a14:foregroundMark x1="93939" y1="43165" x2="94215" y2="57554"/>
                        <a14:foregroundMark x1="78788" y1="47482" x2="11295" y2="43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061" y="2378014"/>
            <a:ext cx="1191853" cy="49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สี่เหลี่ยมผืนผ้า 52">
            <a:extLst>
              <a:ext uri="{FF2B5EF4-FFF2-40B4-BE49-F238E27FC236}">
                <a16:creationId xmlns:a16="http://schemas.microsoft.com/office/drawing/2014/main" id="{FAC792BF-FBF4-4742-A7EF-B818E3A7CE87}"/>
              </a:ext>
            </a:extLst>
          </p:cNvPr>
          <p:cNvSpPr/>
          <p:nvPr/>
        </p:nvSpPr>
        <p:spPr>
          <a:xfrm>
            <a:off x="3436004" y="2419653"/>
            <a:ext cx="1103259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น.ส.อมรรัตน์  พันธ์นพ</a:t>
            </a:r>
          </a:p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ครูประจำชั้น อนุบาล </a:t>
            </a:r>
            <a:r>
              <a:rPr lang="en-US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3/1</a:t>
            </a:r>
            <a:endParaRPr lang="th-TH" sz="1050" b="1" dirty="0">
              <a:ln w="18415" cmpd="sng">
                <a:noFill/>
                <a:prstDash val="solid"/>
              </a:ln>
              <a:solidFill>
                <a:sysClr val="windowText" lastClr="00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4" name="Picture 4" descr="👉👉#แจกฟรี &quot;กรอบข้อความลายไทย&quot;... - สื่อสร้างสรรค์เพื่อการศึกษา by ครูก้อย  | Facebook">
            <a:extLst>
              <a:ext uri="{FF2B5EF4-FFF2-40B4-BE49-F238E27FC236}">
                <a16:creationId xmlns:a16="http://schemas.microsoft.com/office/drawing/2014/main" id="{064C0A86-567C-4195-BE42-8420B084B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53" b="89209" l="4408" r="94215">
                        <a14:foregroundMark x1="17906" y1="41727" x2="17906" y2="41727"/>
                        <a14:foregroundMark x1="8815" y1="67626" x2="4408" y2="50360"/>
                        <a14:foregroundMark x1="89256" y1="30216" x2="90358" y2="64748"/>
                        <a14:foregroundMark x1="93939" y1="43165" x2="94215" y2="57554"/>
                        <a14:foregroundMark x1="78788" y1="47482" x2="11295" y2="43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695" y="2375876"/>
            <a:ext cx="1169228" cy="49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สี่เหลี่ยมผืนผ้า 54">
            <a:extLst>
              <a:ext uri="{FF2B5EF4-FFF2-40B4-BE49-F238E27FC236}">
                <a16:creationId xmlns:a16="http://schemas.microsoft.com/office/drawing/2014/main" id="{4336072E-0104-473F-A7B8-9E36E01BEB3E}"/>
              </a:ext>
            </a:extLst>
          </p:cNvPr>
          <p:cNvSpPr/>
          <p:nvPr/>
        </p:nvSpPr>
        <p:spPr>
          <a:xfrm>
            <a:off x="4555104" y="2432810"/>
            <a:ext cx="1135187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นางสุพรรณี  ใยปางแก้ว</a:t>
            </a:r>
          </a:p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ครูประจำชั้น อนุบาล </a:t>
            </a:r>
            <a:r>
              <a:rPr lang="en-US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3/2</a:t>
            </a:r>
            <a:endParaRPr lang="th-TH" sz="1050" b="1" dirty="0">
              <a:ln w="18415" cmpd="sng">
                <a:noFill/>
                <a:prstDash val="solid"/>
              </a:ln>
              <a:solidFill>
                <a:sysClr val="windowText" lastClr="00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6" name="Picture 4" descr="👉👉#แจกฟรี &quot;กรอบข้อความลายไทย&quot;... - สื่อสร้างสรรค์เพื่อการศึกษา by ครูก้อย  | Facebook">
            <a:extLst>
              <a:ext uri="{FF2B5EF4-FFF2-40B4-BE49-F238E27FC236}">
                <a16:creationId xmlns:a16="http://schemas.microsoft.com/office/drawing/2014/main" id="{9B43588C-B5CC-49B2-81C6-AF68DD303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53" b="89209" l="4408" r="94215">
                        <a14:foregroundMark x1="17906" y1="41727" x2="17906" y2="41727"/>
                        <a14:foregroundMark x1="8815" y1="67626" x2="4408" y2="50360"/>
                        <a14:foregroundMark x1="89256" y1="30216" x2="90358" y2="64748"/>
                        <a14:foregroundMark x1="93939" y1="43165" x2="94215" y2="57554"/>
                        <a14:foregroundMark x1="78788" y1="47482" x2="11295" y2="43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269" y="2389244"/>
            <a:ext cx="1142048" cy="49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สี่เหลี่ยมผืนผ้า 56">
            <a:extLst>
              <a:ext uri="{FF2B5EF4-FFF2-40B4-BE49-F238E27FC236}">
                <a16:creationId xmlns:a16="http://schemas.microsoft.com/office/drawing/2014/main" id="{34C702CC-8A3F-449E-BC55-5F186EAFFA87}"/>
              </a:ext>
            </a:extLst>
          </p:cNvPr>
          <p:cNvSpPr/>
          <p:nvPr/>
        </p:nvSpPr>
        <p:spPr>
          <a:xfrm>
            <a:off x="5656699" y="2428779"/>
            <a:ext cx="1135187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นายณัฐพล  บุตรหิน</a:t>
            </a:r>
          </a:p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ครูประจำชั้น อนุบาล </a:t>
            </a:r>
            <a:r>
              <a:rPr lang="en-US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3/3</a:t>
            </a:r>
            <a:endParaRPr lang="th-TH" sz="1050" b="1" dirty="0">
              <a:ln w="18415" cmpd="sng">
                <a:noFill/>
                <a:prstDash val="solid"/>
              </a:ln>
              <a:solidFill>
                <a:sysClr val="windowText" lastClr="00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8" name="Picture 16" descr="กล่องข้อความสีเหลือง | การออกแบบปกหนังสือ, กระดาษเขียน, สมุดออร์แกไนเซอร์">
            <a:extLst>
              <a:ext uri="{FF2B5EF4-FFF2-40B4-BE49-F238E27FC236}">
                <a16:creationId xmlns:a16="http://schemas.microsoft.com/office/drawing/2014/main" id="{31740EE4-9A9D-43ED-A67C-1002CB4E0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6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591" y="2259139"/>
            <a:ext cx="5355042" cy="1872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สี่เหลี่ยมผืนผ้า 61">
            <a:extLst>
              <a:ext uri="{FF2B5EF4-FFF2-40B4-BE49-F238E27FC236}">
                <a16:creationId xmlns:a16="http://schemas.microsoft.com/office/drawing/2014/main" id="{979D5B22-DF61-4FA9-ADB2-84601FA6E4B5}"/>
              </a:ext>
            </a:extLst>
          </p:cNvPr>
          <p:cNvSpPr/>
          <p:nvPr/>
        </p:nvSpPr>
        <p:spPr>
          <a:xfrm>
            <a:off x="1177942" y="2957534"/>
            <a:ext cx="457817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2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กิจกรรมที่  8  เนินน้ำ</a:t>
            </a:r>
          </a:p>
        </p:txBody>
      </p:sp>
      <p:sp>
        <p:nvSpPr>
          <p:cNvPr id="60" name="สี่เหลี่ยมผืนผ้า 59">
            <a:extLst>
              <a:ext uri="{FF2B5EF4-FFF2-40B4-BE49-F238E27FC236}">
                <a16:creationId xmlns:a16="http://schemas.microsoft.com/office/drawing/2014/main" id="{AFE87724-C82D-47D6-A7C5-4A0B73A220EF}"/>
              </a:ext>
            </a:extLst>
          </p:cNvPr>
          <p:cNvSpPr/>
          <p:nvPr/>
        </p:nvSpPr>
        <p:spPr>
          <a:xfrm>
            <a:off x="635997" y="3463803"/>
            <a:ext cx="6129907" cy="70788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/>
              <a:t>จุดประสงค์	1. ศึกษาเรื่องอากาศ ณ อุณหภูมิต่างๆ</a:t>
            </a:r>
          </a:p>
          <a:p>
            <a:pPr algn="ctr"/>
            <a:r>
              <a:rPr lang="th-TH" dirty="0"/>
              <a:t>		2. เด็กเกิดทักษะกระบวนการเรียนรู้ทางวิทยาศาสตร์</a:t>
            </a:r>
          </a:p>
        </p:txBody>
      </p:sp>
      <p:pic>
        <p:nvPicPr>
          <p:cNvPr id="1026" name="Picture 2" descr="เคมีวิทยาศาสตร์เด็กวิทยาศาสตร์, พื้นที่, ลูกบอล png | PNGEgg">
            <a:extLst>
              <a:ext uri="{FF2B5EF4-FFF2-40B4-BE49-F238E27FC236}">
                <a16:creationId xmlns:a16="http://schemas.microsoft.com/office/drawing/2014/main" id="{FC2A3F82-F7EE-4C63-92F9-E12BF08FB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678" b="97198" l="10000" r="90778">
                        <a14:foregroundMark x1="65444" y1="4378" x2="65444" y2="4378"/>
                        <a14:foregroundMark x1="69444" y1="22417" x2="69444" y2="22417"/>
                        <a14:foregroundMark x1="75111" y1="22067" x2="75111" y2="22067"/>
                        <a14:foregroundMark x1="90778" y1="29772" x2="90778" y2="29772"/>
                        <a14:foregroundMark x1="88667" y1="16988" x2="88667" y2="16988"/>
                        <a14:foregroundMark x1="88667" y1="29072" x2="88667" y2="29072"/>
                        <a14:foregroundMark x1="66889" y1="31699" x2="70444" y2="55692"/>
                        <a14:foregroundMark x1="70444" y1="55692" x2="72000" y2="61821"/>
                        <a14:foregroundMark x1="70222" y1="16637" x2="65889" y2="28196"/>
                        <a14:foregroundMark x1="65889" y1="28196" x2="65778" y2="28371"/>
                        <a14:foregroundMark x1="88444" y1="29422" x2="89333" y2="37653"/>
                        <a14:foregroundMark x1="67556" y1="88441" x2="74111" y2="91769"/>
                        <a14:foregroundMark x1="62667" y1="96848" x2="58444" y2="97373"/>
                        <a14:foregroundMark x1="70000" y1="3678" x2="70000" y2="36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3357" y="3012103"/>
            <a:ext cx="2021299" cy="1282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สี่เหลี่ยมผืนผ้า 63">
            <a:extLst>
              <a:ext uri="{FF2B5EF4-FFF2-40B4-BE49-F238E27FC236}">
                <a16:creationId xmlns:a16="http://schemas.microsoft.com/office/drawing/2014/main" id="{701AAEDF-F8BE-4AB2-A170-FE853F3D73AD}"/>
              </a:ext>
            </a:extLst>
          </p:cNvPr>
          <p:cNvSpPr/>
          <p:nvPr/>
        </p:nvSpPr>
        <p:spPr>
          <a:xfrm>
            <a:off x="794268" y="3513319"/>
            <a:ext cx="6298042" cy="67710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th-TH" sz="2000" b="1" dirty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จุดประสงค์	</a:t>
            </a:r>
          </a:p>
          <a:p>
            <a:r>
              <a:rPr lang="th-TH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1.ศึกษาเรื่องแรงตึงผิว   2. เด็กเกิดทักษะกระบวนการเรียนรู้ทางวิทยาศาสตร์ </a:t>
            </a:r>
          </a:p>
        </p:txBody>
      </p:sp>
      <p:sp>
        <p:nvSpPr>
          <p:cNvPr id="66" name="สี่เหลี่ยมผืนผ้า 65">
            <a:extLst>
              <a:ext uri="{FF2B5EF4-FFF2-40B4-BE49-F238E27FC236}">
                <a16:creationId xmlns:a16="http://schemas.microsoft.com/office/drawing/2014/main" id="{EEB5D8F9-4AD6-49FF-A936-C715C76C391B}"/>
              </a:ext>
            </a:extLst>
          </p:cNvPr>
          <p:cNvSpPr/>
          <p:nvPr/>
        </p:nvSpPr>
        <p:spPr>
          <a:xfrm>
            <a:off x="115125" y="4345955"/>
            <a:ext cx="2938810" cy="44627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th-TH" sz="2000" b="1" dirty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ผลที่เกิดกับเด็ก	</a:t>
            </a:r>
          </a:p>
          <a:p>
            <a:r>
              <a:rPr lang="th-TH" sz="1600" b="1" dirty="0">
                <a:ln w="1841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1. ผลที่เกิดตามวัตถุประสงค์</a:t>
            </a:r>
          </a:p>
          <a:p>
            <a:pPr marL="85725" indent="-85725"/>
            <a:r>
              <a:rPr lang="th-TH" sz="16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 </a:t>
            </a:r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1.1เด็กมีความรู้ความเข้าใจ เรื่องแรงตึงผิวมากขึ้น</a:t>
            </a:r>
          </a:p>
          <a:p>
            <a:pPr marL="85725" indent="-85725"/>
            <a:r>
              <a:rPr lang="th-TH" sz="16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 </a:t>
            </a:r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1.2 เด็กเกิดทักษะกระบวนการเรียนรู้ทางวิทยาศาสตร์ </a:t>
            </a:r>
            <a:endParaRPr lang="th-TH" sz="1600" b="1" dirty="0">
              <a:ln w="18415" cmpd="sng">
                <a:noFill/>
                <a:prstDash val="solid"/>
              </a:ln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Mali Grade 6" panose="02000506000000020004" pitchFamily="2" charset="-34"/>
              <a:cs typeface="+mj-cs"/>
            </a:endParaRPr>
          </a:p>
          <a:p>
            <a:r>
              <a:rPr lang="th-TH" sz="1600" b="1" dirty="0">
                <a:ln w="1841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2.พัฒนาการความสามารถพื้นฐานและพัฒนาการของเด็กปฐมวัย</a:t>
            </a:r>
          </a:p>
          <a:p>
            <a:r>
              <a:rPr lang="th-TH" sz="1600" b="1" dirty="0">
                <a:ln w="18415" cmpd="sng">
                  <a:noFill/>
                  <a:prstDash val="solid"/>
                </a:ln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 </a:t>
            </a:r>
            <a:r>
              <a:rPr lang="th-TH" sz="1400" b="1" dirty="0">
                <a:ln w="18415" cmpd="sng">
                  <a:noFill/>
                  <a:prstDash val="solid"/>
                </a:ln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2.1 ด้ายการเรียนรู้/ด้านภาษา/สติปัญญา</a:t>
            </a:r>
          </a:p>
          <a:p>
            <a:pPr marL="85725" indent="-85725"/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 - เด็กได้เรียนรู้เรื่องแรงตึงผิว</a:t>
            </a:r>
          </a:p>
          <a:p>
            <a:pPr marL="85725" indent="-85725"/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 - เด็กสามารถบอก/เล่าวิธีการหาคำตอบของตนเองได้ </a:t>
            </a:r>
          </a:p>
          <a:p>
            <a:pPr marL="85725" indent="-85725"/>
            <a:r>
              <a:rPr lang="th-TH" sz="1400" b="1" dirty="0">
                <a:ln w="18415" cmpd="sng">
                  <a:noFill/>
                  <a:prstDash val="solid"/>
                </a:ln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 2.2 ด้านสังคม</a:t>
            </a:r>
          </a:p>
          <a:p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 - เด็กรู้จักการรอคอยและปฏิบัติตามข้อตกลงได้</a:t>
            </a:r>
          </a:p>
          <a:p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 - เด็กรู้จักการช่วยเหลือซึ่งกันและกัน</a:t>
            </a:r>
          </a:p>
          <a:p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 </a:t>
            </a:r>
            <a:r>
              <a:rPr lang="th-TH" sz="1400" b="1" dirty="0">
                <a:ln w="18415" cmpd="sng">
                  <a:noFill/>
                  <a:prstDash val="solid"/>
                </a:ln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2.3 ด้านอารมณ์ - จิตใจ</a:t>
            </a:r>
          </a:p>
          <a:p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  - เด็กมีความสนใจและมีสมาธิในการทดลอง</a:t>
            </a:r>
          </a:p>
          <a:p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  -  เด็กยอมรับในความสามารถของเพื่อนได้</a:t>
            </a:r>
          </a:p>
          <a:p>
            <a:r>
              <a:rPr lang="th-TH" sz="1400" b="1" dirty="0">
                <a:ln w="18415" cmpd="sng">
                  <a:noFill/>
                  <a:prstDash val="solid"/>
                </a:ln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2.4 ด้านการเคลื่อนไหวร่างกาย</a:t>
            </a:r>
          </a:p>
          <a:p>
            <a:pPr indent="88900"/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- เด็กสามารถใช้นิ้วในการหยดน้ำจากหลอดหยดได้</a:t>
            </a:r>
          </a:p>
          <a:p>
            <a:pPr indent="88900"/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- เด็กสามารถใช้มือในการวาดภาพระบายสีได้อย่างคล่องแคล่ว</a:t>
            </a:r>
          </a:p>
        </p:txBody>
      </p:sp>
      <p:pic>
        <p:nvPicPr>
          <p:cNvPr id="73" name="รูปภาพ 72">
            <a:extLst>
              <a:ext uri="{FF2B5EF4-FFF2-40B4-BE49-F238E27FC236}">
                <a16:creationId xmlns:a16="http://schemas.microsoft.com/office/drawing/2014/main" id="{F509C238-03EA-4E1D-BB79-A16CCEE471D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619" y="9114160"/>
            <a:ext cx="673267" cy="673267"/>
          </a:xfrm>
          <a:prstGeom prst="rect">
            <a:avLst/>
          </a:prstGeom>
        </p:spPr>
      </p:pic>
      <p:sp>
        <p:nvSpPr>
          <p:cNvPr id="75" name="สี่เหลี่ยมผืนผ้า 74">
            <a:extLst>
              <a:ext uri="{FF2B5EF4-FFF2-40B4-BE49-F238E27FC236}">
                <a16:creationId xmlns:a16="http://schemas.microsoft.com/office/drawing/2014/main" id="{726A5ECC-1E63-49BF-93AC-A6B8557405DF}"/>
              </a:ext>
            </a:extLst>
          </p:cNvPr>
          <p:cNvSpPr/>
          <p:nvPr/>
        </p:nvSpPr>
        <p:spPr>
          <a:xfrm>
            <a:off x="3213177" y="9278377"/>
            <a:ext cx="2865352" cy="461665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12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โรงเรียนชุมชนสามพร้าว </a:t>
            </a:r>
          </a:p>
          <a:p>
            <a:pPr algn="r"/>
            <a:r>
              <a:rPr lang="th-TH" sz="12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๔๔๖ หมู่ที่ ๒ ตำบลสามพร้าว อำเภอเมือง จังหวัดอุดรธานี ๔๑๐๐๐ </a:t>
            </a:r>
          </a:p>
        </p:txBody>
      </p:sp>
      <p:pic>
        <p:nvPicPr>
          <p:cNvPr id="1028" name="Picture 4" descr="เคมีวิทยาศาสตร์เด็กวิทยาศาสตร์, พื้นที่, ลูกบอล png | PNGEgg">
            <a:extLst>
              <a:ext uri="{FF2B5EF4-FFF2-40B4-BE49-F238E27FC236}">
                <a16:creationId xmlns:a16="http://schemas.microsoft.com/office/drawing/2014/main" id="{BC4D21AC-D993-42A5-98B8-70B37D2917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8231" b="93170" l="4889" r="46000">
                        <a14:foregroundMark x1="46111" y1="51138" x2="46111" y2="51138"/>
                        <a14:foregroundMark x1="31556" y1="8406" x2="31556" y2="8406"/>
                        <a14:foregroundMark x1="11222" y1="51138" x2="11222" y2="51138"/>
                        <a14:foregroundMark x1="27333" y1="85114" x2="27333" y2="85114"/>
                        <a14:foregroundMark x1="33667" y1="84063" x2="33667" y2="93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812"/>
          <a:stretch/>
        </p:blipFill>
        <p:spPr bwMode="auto">
          <a:xfrm>
            <a:off x="2222300" y="8299452"/>
            <a:ext cx="1125978" cy="145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23" descr="à¹à¸¡à¹à¸¡à¸µà¸à¹à¸­à¸à¸§à¸²à¸¡à¸à¸³à¸à¸±à¸à¸ à¸²à¸à¸­à¸±à¸à¹à¸à¸¡à¸±à¸à¸´">
            <a:extLst>
              <a:ext uri="{FF2B5EF4-FFF2-40B4-BE49-F238E27FC236}">
                <a16:creationId xmlns:a16="http://schemas.microsoft.com/office/drawing/2014/main" id="{4231BED9-BC6A-41DF-AA8C-B3B4534FC41E}"/>
              </a:ext>
            </a:extLst>
          </p:cNvPr>
          <p:cNvPicPr/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3691402" y="7664456"/>
            <a:ext cx="2140478" cy="1523208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68" name="รูปภาพ 67">
            <a:extLst>
              <a:ext uri="{FF2B5EF4-FFF2-40B4-BE49-F238E27FC236}">
                <a16:creationId xmlns:a16="http://schemas.microsoft.com/office/drawing/2014/main" id="{95DB1DDD-2EE9-47ED-ADF5-635E57B556D3}"/>
              </a:ext>
            </a:extLst>
          </p:cNvPr>
          <p:cNvPicPr/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863" y="4446313"/>
            <a:ext cx="1683539" cy="1419288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</p:pic>
      <p:pic>
        <p:nvPicPr>
          <p:cNvPr id="69" name="Picture 2" descr="à¹à¸à¸ à¸²à¸à¸­à¸²à¸à¸à¸°à¸¡à¸µ à¸«à¸à¸¶à¹à¸à¸à¸à¸à¸¶à¹à¸à¹à¸, à¸à¸¹à¹à¸à¸à¸à¸³à¸¥à¸±à¸à¸à¸±à¹à¸ à¹à¸¥à¸° à¹à¸à¹à¸">
            <a:extLst>
              <a:ext uri="{FF2B5EF4-FFF2-40B4-BE49-F238E27FC236}">
                <a16:creationId xmlns:a16="http://schemas.microsoft.com/office/drawing/2014/main" id="{52A82F10-58B4-43C0-8DA7-59451F045E45}"/>
              </a:ext>
            </a:extLst>
          </p:cNvPr>
          <p:cNvPicPr/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5023090" y="4445809"/>
            <a:ext cx="1683539" cy="1432044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70" name="Picture 14" descr="à¹à¸à¸ à¸²à¸à¸­à¸²à¸à¸à¸°à¸¡à¸µ 1 à¸à¸, à¸à¸³à¸¥à¸±à¸à¸à¸±à¹à¸ à¹à¸¥à¸° à¹à¸à¹à¸">
            <a:extLst>
              <a:ext uri="{FF2B5EF4-FFF2-40B4-BE49-F238E27FC236}">
                <a16:creationId xmlns:a16="http://schemas.microsoft.com/office/drawing/2014/main" id="{C7F71B7C-47A4-4C79-A945-4F7DA3EC9333}"/>
              </a:ext>
            </a:extLst>
          </p:cNvPr>
          <p:cNvPicPr/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3145863" y="6066533"/>
            <a:ext cx="1683539" cy="1406657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71" name="Picture 17" descr="à¹à¸à¸ à¸²à¸à¸­à¸²à¸à¸à¸°à¸¡à¸µ à¹à¸à¸£à¸·à¹à¸­à¸à¸à¸·à¹à¸¡">
            <a:extLst>
              <a:ext uri="{FF2B5EF4-FFF2-40B4-BE49-F238E27FC236}">
                <a16:creationId xmlns:a16="http://schemas.microsoft.com/office/drawing/2014/main" id="{75C204FA-19BD-4EA0-BB54-ECD72FBA40FA}"/>
              </a:ext>
            </a:extLst>
          </p:cNvPr>
          <p:cNvPicPr/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5023091" y="6087299"/>
            <a:ext cx="1683538" cy="1385891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377721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สี่เหลี่ยมผืนผ้า 64">
            <a:extLst>
              <a:ext uri="{FF2B5EF4-FFF2-40B4-BE49-F238E27FC236}">
                <a16:creationId xmlns:a16="http://schemas.microsoft.com/office/drawing/2014/main" id="{1E8BAE0B-388C-494E-A334-6F7A8F927433}"/>
              </a:ext>
            </a:extLst>
          </p:cNvPr>
          <p:cNvSpPr/>
          <p:nvPr/>
        </p:nvSpPr>
        <p:spPr>
          <a:xfrm>
            <a:off x="139292" y="4241783"/>
            <a:ext cx="2819177" cy="503659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/>
              <a:t>จุดประสงค์	1. ศึกษาเรื่องอากาศ ณ อุณหภูมิต่างๆ</a:t>
            </a:r>
          </a:p>
          <a:p>
            <a:pPr algn="ctr"/>
            <a:r>
              <a:rPr lang="th-TH" dirty="0"/>
              <a:t>		2. เด็กเกิดทักษะกระบวนการเรียนรู้ทางวิทยาศาสตร์</a:t>
            </a:r>
          </a:p>
        </p:txBody>
      </p:sp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id="{C61FEB89-2935-4B2F-A260-D27E4CE98EDA}"/>
              </a:ext>
            </a:extLst>
          </p:cNvPr>
          <p:cNvSpPr/>
          <p:nvPr/>
        </p:nvSpPr>
        <p:spPr>
          <a:xfrm>
            <a:off x="0" y="-120642"/>
            <a:ext cx="6858000" cy="20065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1EEE0BEF-0B67-4785-AFB8-030DFB30C0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573" b="850"/>
          <a:stretch/>
        </p:blipFill>
        <p:spPr>
          <a:xfrm>
            <a:off x="19658" y="277014"/>
            <a:ext cx="1197318" cy="1168763"/>
          </a:xfrm>
          <a:prstGeom prst="ellipse">
            <a:avLst/>
          </a:prstGeom>
          <a:ln w="12700">
            <a:noFill/>
            <a:prstDash val="solid"/>
          </a:ln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33BD6739-F91C-4733-9192-780303C834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1" t="10601" b="8569"/>
          <a:stretch/>
        </p:blipFill>
        <p:spPr>
          <a:xfrm>
            <a:off x="1028578" y="0"/>
            <a:ext cx="5829422" cy="1722793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1547175E-FB9C-4623-93CC-41EE399836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630" y="260614"/>
            <a:ext cx="1096667" cy="1168763"/>
          </a:xfrm>
          <a:prstGeom prst="ellipse">
            <a:avLst/>
          </a:prstGeom>
        </p:spPr>
      </p:pic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7F880FFD-52E7-4AA7-93A4-11FF31092A8B}"/>
              </a:ext>
            </a:extLst>
          </p:cNvPr>
          <p:cNvSpPr/>
          <p:nvPr/>
        </p:nvSpPr>
        <p:spPr>
          <a:xfrm>
            <a:off x="2020878" y="310113"/>
            <a:ext cx="474567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400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กิจกรรมการทดลอง</a:t>
            </a:r>
          </a:p>
        </p:txBody>
      </p:sp>
      <p:sp>
        <p:nvSpPr>
          <p:cNvPr id="10" name="สี่เหลี่ยมผืนผ้า 9">
            <a:extLst>
              <a:ext uri="{FF2B5EF4-FFF2-40B4-BE49-F238E27FC236}">
                <a16:creationId xmlns:a16="http://schemas.microsoft.com/office/drawing/2014/main" id="{4FC6488C-715E-4680-A8A7-8402F29C7B18}"/>
              </a:ext>
            </a:extLst>
          </p:cNvPr>
          <p:cNvSpPr/>
          <p:nvPr/>
        </p:nvSpPr>
        <p:spPr>
          <a:xfrm>
            <a:off x="2046216" y="791840"/>
            <a:ext cx="474567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40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บ้านนักวิทยาศาสตร์น้อย</a:t>
            </a:r>
          </a:p>
        </p:txBody>
      </p:sp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87C6DC52-6558-46E5-8888-26FB781CFA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683" y="-62453"/>
            <a:ext cx="1346534" cy="490523"/>
          </a:xfrm>
          <a:prstGeom prst="rect">
            <a:avLst/>
          </a:prstGeom>
        </p:spPr>
      </p:pic>
      <p:sp>
        <p:nvSpPr>
          <p:cNvPr id="14" name="สี่เหลี่ยมผืนผ้า 13">
            <a:extLst>
              <a:ext uri="{FF2B5EF4-FFF2-40B4-BE49-F238E27FC236}">
                <a16:creationId xmlns:a16="http://schemas.microsoft.com/office/drawing/2014/main" id="{B93BBA35-2CF8-4007-BD8B-A30597756CC8}"/>
              </a:ext>
            </a:extLst>
          </p:cNvPr>
          <p:cNvSpPr/>
          <p:nvPr/>
        </p:nvSpPr>
        <p:spPr>
          <a:xfrm>
            <a:off x="2119511" y="1318062"/>
            <a:ext cx="474567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240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โรงเรียนชุมชนสามพร้าว </a:t>
            </a:r>
            <a:r>
              <a:rPr lang="th-TH" sz="2400" b="1" dirty="0" err="1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สพ</a:t>
            </a:r>
            <a:r>
              <a:rPr lang="th-TH" sz="240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ป.อุดรธานี เขต </a:t>
            </a:r>
            <a:r>
              <a:rPr lang="en-US" sz="240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1</a:t>
            </a:r>
            <a:endParaRPr lang="th-TH" sz="2400" b="1" dirty="0">
              <a:ln w="18415" cmpd="sng">
                <a:noFill/>
                <a:prstDash val="solid"/>
              </a:ln>
              <a:solidFill>
                <a:sysClr val="windowText" lastClr="00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Mali Grade 6" panose="02000506000000020004" pitchFamily="2" charset="-34"/>
              <a:cs typeface="+mj-cs"/>
            </a:endParaRPr>
          </a:p>
        </p:txBody>
      </p:sp>
      <p:sp>
        <p:nvSpPr>
          <p:cNvPr id="15" name="สี่เหลี่ยมผืนผ้า 14">
            <a:extLst>
              <a:ext uri="{FF2B5EF4-FFF2-40B4-BE49-F238E27FC236}">
                <a16:creationId xmlns:a16="http://schemas.microsoft.com/office/drawing/2014/main" id="{E71964C9-741A-41BE-A387-AFF80689FCD3}"/>
              </a:ext>
            </a:extLst>
          </p:cNvPr>
          <p:cNvSpPr/>
          <p:nvPr/>
        </p:nvSpPr>
        <p:spPr>
          <a:xfrm>
            <a:off x="0" y="1843434"/>
            <a:ext cx="6857999" cy="76906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4273DE9C-EC68-48C7-BF15-6EEF37255F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44" y="1777203"/>
            <a:ext cx="632197" cy="856192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8" name="Picture 4" descr="👉👉#แจกฟรี &quot;กรอบข้อความลายไทย&quot;... - สื่อสร้างสรรค์เพื่อการศึกษา by ครูก้อย  | Facebook">
            <a:extLst>
              <a:ext uri="{FF2B5EF4-FFF2-40B4-BE49-F238E27FC236}">
                <a16:creationId xmlns:a16="http://schemas.microsoft.com/office/drawing/2014/main" id="{D882A128-D81F-4622-ABB8-564595B6F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53" b="89209" l="4408" r="94215">
                        <a14:foregroundMark x1="17906" y1="41727" x2="17906" y2="41727"/>
                        <a14:foregroundMark x1="8815" y1="67626" x2="4408" y2="50360"/>
                        <a14:foregroundMark x1="89256" y1="30216" x2="90358" y2="64748"/>
                        <a14:foregroundMark x1="93939" y1="43165" x2="94215" y2="57554"/>
                        <a14:foregroundMark x1="78788" y1="47482" x2="11295" y2="43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3" y="2390323"/>
            <a:ext cx="1118741" cy="49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สี่เหลี่ยมผืนผ้า 25">
            <a:extLst>
              <a:ext uri="{FF2B5EF4-FFF2-40B4-BE49-F238E27FC236}">
                <a16:creationId xmlns:a16="http://schemas.microsoft.com/office/drawing/2014/main" id="{55850C5D-94BC-4DC7-93AD-C5BD39FD02D2}"/>
              </a:ext>
            </a:extLst>
          </p:cNvPr>
          <p:cNvSpPr/>
          <p:nvPr/>
        </p:nvSpPr>
        <p:spPr>
          <a:xfrm>
            <a:off x="68404" y="2432471"/>
            <a:ext cx="1135187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น.ส.สุวน</a:t>
            </a:r>
            <a:r>
              <a:rPr lang="th-TH" sz="1050" b="1" dirty="0" err="1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ันต์</a:t>
            </a:r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  ศรีรักษา</a:t>
            </a:r>
          </a:p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ครูประจำชั้น อนุบาล </a:t>
            </a:r>
            <a:r>
              <a:rPr lang="en-US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2/1</a:t>
            </a:r>
            <a:endParaRPr lang="th-TH" sz="1050" b="1" dirty="0">
              <a:ln w="18415" cmpd="sng">
                <a:noFill/>
                <a:prstDash val="solid"/>
              </a:ln>
              <a:solidFill>
                <a:sysClr val="windowText" lastClr="00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39" name="รูปภาพ 38">
            <a:extLst>
              <a:ext uri="{FF2B5EF4-FFF2-40B4-BE49-F238E27FC236}">
                <a16:creationId xmlns:a16="http://schemas.microsoft.com/office/drawing/2014/main" id="{473FA82F-CF35-4405-8637-6623C335FB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237" y="1725983"/>
            <a:ext cx="755891" cy="93980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1" name="รูปภาพ 40">
            <a:extLst>
              <a:ext uri="{FF2B5EF4-FFF2-40B4-BE49-F238E27FC236}">
                <a16:creationId xmlns:a16="http://schemas.microsoft.com/office/drawing/2014/main" id="{1837223A-F46A-4CB7-AE64-8744A819412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377" y="1747439"/>
            <a:ext cx="755890" cy="878334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3" name="รูปภาพ 42">
            <a:extLst>
              <a:ext uri="{FF2B5EF4-FFF2-40B4-BE49-F238E27FC236}">
                <a16:creationId xmlns:a16="http://schemas.microsoft.com/office/drawing/2014/main" id="{E8A98F3A-5944-4A68-85E5-025AB7FA538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216" y="1758248"/>
            <a:ext cx="660453" cy="844244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5" name="รูปภาพ 44">
            <a:extLst>
              <a:ext uri="{FF2B5EF4-FFF2-40B4-BE49-F238E27FC236}">
                <a16:creationId xmlns:a16="http://schemas.microsoft.com/office/drawing/2014/main" id="{C2F6A488-9248-48E1-9939-E0FEAD81F91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641" y="1770420"/>
            <a:ext cx="702746" cy="828019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7" name="รูปภาพ 46">
            <a:extLst>
              <a:ext uri="{FF2B5EF4-FFF2-40B4-BE49-F238E27FC236}">
                <a16:creationId xmlns:a16="http://schemas.microsoft.com/office/drawing/2014/main" id="{DC6EFBEA-879D-4E65-8A27-119E9E4FF65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667" y="1752304"/>
            <a:ext cx="692351" cy="94308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8" name="Picture 4" descr="👉👉#แจกฟรี &quot;กรอบข้อความลายไทย&quot;... - สื่อสร้างสรรค์เพื่อการศึกษา by ครูก้อย  | Facebook">
            <a:extLst>
              <a:ext uri="{FF2B5EF4-FFF2-40B4-BE49-F238E27FC236}">
                <a16:creationId xmlns:a16="http://schemas.microsoft.com/office/drawing/2014/main" id="{B9978C00-31BF-4D53-BBAE-5C610CB8D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53" b="89209" l="4408" r="94215">
                        <a14:foregroundMark x1="17906" y1="41727" x2="17906" y2="41727"/>
                        <a14:foregroundMark x1="8815" y1="67626" x2="4408" y2="50360"/>
                        <a14:foregroundMark x1="89256" y1="30216" x2="90358" y2="64748"/>
                        <a14:foregroundMark x1="93939" y1="43165" x2="94215" y2="57554"/>
                        <a14:foregroundMark x1="78788" y1="47482" x2="11295" y2="43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959" y="2383498"/>
            <a:ext cx="1219144" cy="49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สี่เหลี่ยมผืนผ้า 48">
            <a:extLst>
              <a:ext uri="{FF2B5EF4-FFF2-40B4-BE49-F238E27FC236}">
                <a16:creationId xmlns:a16="http://schemas.microsoft.com/office/drawing/2014/main" id="{C7D35A22-D4BB-494E-BAA3-B4DE0A8919EC}"/>
              </a:ext>
            </a:extLst>
          </p:cNvPr>
          <p:cNvSpPr/>
          <p:nvPr/>
        </p:nvSpPr>
        <p:spPr>
          <a:xfrm>
            <a:off x="1180886" y="2441916"/>
            <a:ext cx="1135187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น.ส.วิไลภรณ์  เบอร์ไชสงค์</a:t>
            </a:r>
          </a:p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ครูประจำชั้น อนุบาล </a:t>
            </a:r>
            <a:r>
              <a:rPr lang="en-US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2/2</a:t>
            </a:r>
            <a:endParaRPr lang="th-TH" sz="1050" b="1" dirty="0">
              <a:ln w="18415" cmpd="sng">
                <a:noFill/>
                <a:prstDash val="solid"/>
              </a:ln>
              <a:solidFill>
                <a:sysClr val="windowText" lastClr="00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0" name="Picture 4" descr="👉👉#แจกฟรี &quot;กรอบข้อความลายไทย&quot;... - สื่อสร้างสรรค์เพื่อการศึกษา by ครูก้อย  | Facebook">
            <a:extLst>
              <a:ext uri="{FF2B5EF4-FFF2-40B4-BE49-F238E27FC236}">
                <a16:creationId xmlns:a16="http://schemas.microsoft.com/office/drawing/2014/main" id="{5D66402B-36DF-4567-91FE-A482B170C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53" b="89209" l="4408" r="94215">
                        <a14:foregroundMark x1="17906" y1="41727" x2="17906" y2="41727"/>
                        <a14:foregroundMark x1="8815" y1="67626" x2="4408" y2="50360"/>
                        <a14:foregroundMark x1="89256" y1="30216" x2="90358" y2="64748"/>
                        <a14:foregroundMark x1="93939" y1="43165" x2="94215" y2="57554"/>
                        <a14:foregroundMark x1="78788" y1="47482" x2="11295" y2="43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948" y="2383498"/>
            <a:ext cx="1113167" cy="49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สี่เหลี่ยมผืนผ้า 50">
            <a:extLst>
              <a:ext uri="{FF2B5EF4-FFF2-40B4-BE49-F238E27FC236}">
                <a16:creationId xmlns:a16="http://schemas.microsoft.com/office/drawing/2014/main" id="{7E56735D-7C5D-4B53-9CF4-AF8E28F026D1}"/>
              </a:ext>
            </a:extLst>
          </p:cNvPr>
          <p:cNvSpPr/>
          <p:nvPr/>
        </p:nvSpPr>
        <p:spPr>
          <a:xfrm>
            <a:off x="2332856" y="2432503"/>
            <a:ext cx="1103259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นางสงัด  อินยาศรี</a:t>
            </a:r>
          </a:p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ครูประจำชั้น อนุบาล </a:t>
            </a:r>
            <a:r>
              <a:rPr lang="en-US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2/3</a:t>
            </a:r>
            <a:endParaRPr lang="th-TH" sz="1050" b="1" dirty="0">
              <a:ln w="18415" cmpd="sng">
                <a:noFill/>
                <a:prstDash val="solid"/>
              </a:ln>
              <a:solidFill>
                <a:sysClr val="windowText" lastClr="00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2" name="Picture 4" descr="👉👉#แจกฟรี &quot;กรอบข้อความลายไทย&quot;... - สื่อสร้างสรรค์เพื่อการศึกษา by ครูก้อย  | Facebook">
            <a:extLst>
              <a:ext uri="{FF2B5EF4-FFF2-40B4-BE49-F238E27FC236}">
                <a16:creationId xmlns:a16="http://schemas.microsoft.com/office/drawing/2014/main" id="{C6133687-7839-4BDC-9761-BCE20073A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53" b="89209" l="4408" r="94215">
                        <a14:foregroundMark x1="17906" y1="41727" x2="17906" y2="41727"/>
                        <a14:foregroundMark x1="8815" y1="67626" x2="4408" y2="50360"/>
                        <a14:foregroundMark x1="89256" y1="30216" x2="90358" y2="64748"/>
                        <a14:foregroundMark x1="93939" y1="43165" x2="94215" y2="57554"/>
                        <a14:foregroundMark x1="78788" y1="47482" x2="11295" y2="43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061" y="2378014"/>
            <a:ext cx="1191853" cy="49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สี่เหลี่ยมผืนผ้า 52">
            <a:extLst>
              <a:ext uri="{FF2B5EF4-FFF2-40B4-BE49-F238E27FC236}">
                <a16:creationId xmlns:a16="http://schemas.microsoft.com/office/drawing/2014/main" id="{FAC792BF-FBF4-4742-A7EF-B818E3A7CE87}"/>
              </a:ext>
            </a:extLst>
          </p:cNvPr>
          <p:cNvSpPr/>
          <p:nvPr/>
        </p:nvSpPr>
        <p:spPr>
          <a:xfrm>
            <a:off x="3436004" y="2419653"/>
            <a:ext cx="1103259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น.ส.อมรรัตน์  พันธ์นพ</a:t>
            </a:r>
          </a:p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ครูประจำชั้น อนุบาล </a:t>
            </a:r>
            <a:r>
              <a:rPr lang="en-US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3/1</a:t>
            </a:r>
            <a:endParaRPr lang="th-TH" sz="1050" b="1" dirty="0">
              <a:ln w="18415" cmpd="sng">
                <a:noFill/>
                <a:prstDash val="solid"/>
              </a:ln>
              <a:solidFill>
                <a:sysClr val="windowText" lastClr="00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4" name="Picture 4" descr="👉👉#แจกฟรี &quot;กรอบข้อความลายไทย&quot;... - สื่อสร้างสรรค์เพื่อการศึกษา by ครูก้อย  | Facebook">
            <a:extLst>
              <a:ext uri="{FF2B5EF4-FFF2-40B4-BE49-F238E27FC236}">
                <a16:creationId xmlns:a16="http://schemas.microsoft.com/office/drawing/2014/main" id="{064C0A86-567C-4195-BE42-8420B084B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53" b="89209" l="4408" r="94215">
                        <a14:foregroundMark x1="17906" y1="41727" x2="17906" y2="41727"/>
                        <a14:foregroundMark x1="8815" y1="67626" x2="4408" y2="50360"/>
                        <a14:foregroundMark x1="89256" y1="30216" x2="90358" y2="64748"/>
                        <a14:foregroundMark x1="93939" y1="43165" x2="94215" y2="57554"/>
                        <a14:foregroundMark x1="78788" y1="47482" x2="11295" y2="43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695" y="2375876"/>
            <a:ext cx="1169228" cy="49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สี่เหลี่ยมผืนผ้า 54">
            <a:extLst>
              <a:ext uri="{FF2B5EF4-FFF2-40B4-BE49-F238E27FC236}">
                <a16:creationId xmlns:a16="http://schemas.microsoft.com/office/drawing/2014/main" id="{4336072E-0104-473F-A7B8-9E36E01BEB3E}"/>
              </a:ext>
            </a:extLst>
          </p:cNvPr>
          <p:cNvSpPr/>
          <p:nvPr/>
        </p:nvSpPr>
        <p:spPr>
          <a:xfrm>
            <a:off x="4555104" y="2432810"/>
            <a:ext cx="1135187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นางสุพรรณี  ใยปางแก้ว</a:t>
            </a:r>
          </a:p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ครูประจำชั้น อนุบาล </a:t>
            </a:r>
            <a:r>
              <a:rPr lang="en-US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3/2</a:t>
            </a:r>
            <a:endParaRPr lang="th-TH" sz="1050" b="1" dirty="0">
              <a:ln w="18415" cmpd="sng">
                <a:noFill/>
                <a:prstDash val="solid"/>
              </a:ln>
              <a:solidFill>
                <a:sysClr val="windowText" lastClr="00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6" name="Picture 4" descr="👉👉#แจกฟรี &quot;กรอบข้อความลายไทย&quot;... - สื่อสร้างสรรค์เพื่อการศึกษา by ครูก้อย  | Facebook">
            <a:extLst>
              <a:ext uri="{FF2B5EF4-FFF2-40B4-BE49-F238E27FC236}">
                <a16:creationId xmlns:a16="http://schemas.microsoft.com/office/drawing/2014/main" id="{9B43588C-B5CC-49B2-81C6-AF68DD303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53" b="89209" l="4408" r="94215">
                        <a14:foregroundMark x1="17906" y1="41727" x2="17906" y2="41727"/>
                        <a14:foregroundMark x1="8815" y1="67626" x2="4408" y2="50360"/>
                        <a14:foregroundMark x1="89256" y1="30216" x2="90358" y2="64748"/>
                        <a14:foregroundMark x1="93939" y1="43165" x2="94215" y2="57554"/>
                        <a14:foregroundMark x1="78788" y1="47482" x2="11295" y2="43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269" y="2389244"/>
            <a:ext cx="1142048" cy="49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สี่เหลี่ยมผืนผ้า 56">
            <a:extLst>
              <a:ext uri="{FF2B5EF4-FFF2-40B4-BE49-F238E27FC236}">
                <a16:creationId xmlns:a16="http://schemas.microsoft.com/office/drawing/2014/main" id="{34C702CC-8A3F-449E-BC55-5F186EAFFA87}"/>
              </a:ext>
            </a:extLst>
          </p:cNvPr>
          <p:cNvSpPr/>
          <p:nvPr/>
        </p:nvSpPr>
        <p:spPr>
          <a:xfrm>
            <a:off x="5656699" y="2428779"/>
            <a:ext cx="1135187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นายณัฐพล  บุตรหิน</a:t>
            </a:r>
          </a:p>
          <a:p>
            <a:pPr algn="ctr"/>
            <a:r>
              <a:rPr lang="th-TH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ครูประจำชั้น อนุบาล </a:t>
            </a:r>
            <a:r>
              <a:rPr lang="en-US" sz="1050" b="1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3/3</a:t>
            </a:r>
            <a:endParaRPr lang="th-TH" sz="1050" b="1" dirty="0">
              <a:ln w="18415" cmpd="sng">
                <a:noFill/>
                <a:prstDash val="solid"/>
              </a:ln>
              <a:solidFill>
                <a:sysClr val="windowText" lastClr="00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8" name="Picture 16" descr="กล่องข้อความสีเหลือง | การออกแบบปกหนังสือ, กระดาษเขียน, สมุดออร์แกไนเซอร์">
            <a:extLst>
              <a:ext uri="{FF2B5EF4-FFF2-40B4-BE49-F238E27FC236}">
                <a16:creationId xmlns:a16="http://schemas.microsoft.com/office/drawing/2014/main" id="{31740EE4-9A9D-43ED-A67C-1002CB4E0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6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591" y="2259139"/>
            <a:ext cx="5355042" cy="1872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สี่เหลี่ยมผืนผ้า 61">
            <a:extLst>
              <a:ext uri="{FF2B5EF4-FFF2-40B4-BE49-F238E27FC236}">
                <a16:creationId xmlns:a16="http://schemas.microsoft.com/office/drawing/2014/main" id="{979D5B22-DF61-4FA9-ADB2-84601FA6E4B5}"/>
              </a:ext>
            </a:extLst>
          </p:cNvPr>
          <p:cNvSpPr/>
          <p:nvPr/>
        </p:nvSpPr>
        <p:spPr>
          <a:xfrm>
            <a:off x="1177942" y="2957534"/>
            <a:ext cx="457817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2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กิจกรรมที่  9  ตัวทำละลาย</a:t>
            </a:r>
          </a:p>
        </p:txBody>
      </p:sp>
      <p:sp>
        <p:nvSpPr>
          <p:cNvPr id="60" name="สี่เหลี่ยมผืนผ้า 59">
            <a:extLst>
              <a:ext uri="{FF2B5EF4-FFF2-40B4-BE49-F238E27FC236}">
                <a16:creationId xmlns:a16="http://schemas.microsoft.com/office/drawing/2014/main" id="{AFE87724-C82D-47D6-A7C5-4A0B73A220EF}"/>
              </a:ext>
            </a:extLst>
          </p:cNvPr>
          <p:cNvSpPr/>
          <p:nvPr/>
        </p:nvSpPr>
        <p:spPr>
          <a:xfrm>
            <a:off x="635997" y="3463803"/>
            <a:ext cx="6129907" cy="70788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/>
              <a:t>จุดประสงค์	1. ศึกษาเรื่องอากาศ ณ อุณหภูมิต่างๆ</a:t>
            </a:r>
          </a:p>
          <a:p>
            <a:pPr algn="ctr"/>
            <a:r>
              <a:rPr lang="th-TH" dirty="0"/>
              <a:t>		2. เด็กเกิดทักษะกระบวนการเรียนรู้ทางวิทยาศาสตร์</a:t>
            </a:r>
          </a:p>
        </p:txBody>
      </p:sp>
      <p:pic>
        <p:nvPicPr>
          <p:cNvPr id="1026" name="Picture 2" descr="เคมีวิทยาศาสตร์เด็กวิทยาศาสตร์, พื้นที่, ลูกบอล png | PNGEgg">
            <a:extLst>
              <a:ext uri="{FF2B5EF4-FFF2-40B4-BE49-F238E27FC236}">
                <a16:creationId xmlns:a16="http://schemas.microsoft.com/office/drawing/2014/main" id="{FC2A3F82-F7EE-4C63-92F9-E12BF08FB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678" b="97198" l="10000" r="90778">
                        <a14:foregroundMark x1="65444" y1="4378" x2="65444" y2="4378"/>
                        <a14:foregroundMark x1="69444" y1="22417" x2="69444" y2="22417"/>
                        <a14:foregroundMark x1="75111" y1="22067" x2="75111" y2="22067"/>
                        <a14:foregroundMark x1="90778" y1="29772" x2="90778" y2="29772"/>
                        <a14:foregroundMark x1="88667" y1="16988" x2="88667" y2="16988"/>
                        <a14:foregroundMark x1="88667" y1="29072" x2="88667" y2="29072"/>
                        <a14:foregroundMark x1="66889" y1="31699" x2="70444" y2="55692"/>
                        <a14:foregroundMark x1="70444" y1="55692" x2="72000" y2="61821"/>
                        <a14:foregroundMark x1="70222" y1="16637" x2="65889" y2="28196"/>
                        <a14:foregroundMark x1="65889" y1="28196" x2="65778" y2="28371"/>
                        <a14:foregroundMark x1="88444" y1="29422" x2="89333" y2="37653"/>
                        <a14:foregroundMark x1="67556" y1="88441" x2="74111" y2="91769"/>
                        <a14:foregroundMark x1="62667" y1="96848" x2="58444" y2="97373"/>
                        <a14:foregroundMark x1="70000" y1="3678" x2="70000" y2="36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3357" y="3012103"/>
            <a:ext cx="2021299" cy="1282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สี่เหลี่ยมผืนผ้า 63">
            <a:extLst>
              <a:ext uri="{FF2B5EF4-FFF2-40B4-BE49-F238E27FC236}">
                <a16:creationId xmlns:a16="http://schemas.microsoft.com/office/drawing/2014/main" id="{701AAEDF-F8BE-4AB2-A170-FE853F3D73AD}"/>
              </a:ext>
            </a:extLst>
          </p:cNvPr>
          <p:cNvSpPr/>
          <p:nvPr/>
        </p:nvSpPr>
        <p:spPr>
          <a:xfrm>
            <a:off x="794268" y="3513319"/>
            <a:ext cx="6298042" cy="67710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th-TH" sz="2000" b="1" dirty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จุดประสงค์	</a:t>
            </a:r>
          </a:p>
          <a:p>
            <a:r>
              <a:rPr lang="th-TH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1.ศึกษาเรื่องตัวทำละลาย   2. เด็กเกิดทักษะกระบวนการเรียนรู้ทางวิทยาศาสตร์ </a:t>
            </a:r>
          </a:p>
        </p:txBody>
      </p:sp>
      <p:sp>
        <p:nvSpPr>
          <p:cNvPr id="66" name="สี่เหลี่ยมผืนผ้า 65">
            <a:extLst>
              <a:ext uri="{FF2B5EF4-FFF2-40B4-BE49-F238E27FC236}">
                <a16:creationId xmlns:a16="http://schemas.microsoft.com/office/drawing/2014/main" id="{EEB5D8F9-4AD6-49FF-A936-C715C76C391B}"/>
              </a:ext>
            </a:extLst>
          </p:cNvPr>
          <p:cNvSpPr/>
          <p:nvPr/>
        </p:nvSpPr>
        <p:spPr>
          <a:xfrm>
            <a:off x="135885" y="4309642"/>
            <a:ext cx="2938810" cy="489364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th-TH" sz="2000" b="1" dirty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ผลที่เกิดกับเด็ก	</a:t>
            </a:r>
          </a:p>
          <a:p>
            <a:r>
              <a:rPr lang="th-TH" sz="1600" b="1" dirty="0">
                <a:ln w="1841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1. ผลที่เกิดตามวัตถุประสงค์</a:t>
            </a:r>
          </a:p>
          <a:p>
            <a:pPr marL="85725" indent="-85725"/>
            <a:r>
              <a:rPr lang="th-TH" sz="16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 </a:t>
            </a:r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1.1 เด็กได้เรียนรู้น้ำเป็นตัวทำละลายที่ดีมาก  และเกลือละลายได้ดีในน้ำ</a:t>
            </a:r>
          </a:p>
          <a:p>
            <a:pPr marL="85725" indent="-85725"/>
            <a:r>
              <a:rPr lang="th-TH" sz="16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 </a:t>
            </a:r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1.2 เด็กเกิดทักษะกระบวนการเรียนรู้ทางวิทยาศาสตร์ </a:t>
            </a:r>
            <a:endParaRPr lang="th-TH" sz="1600" b="1" dirty="0">
              <a:ln w="18415" cmpd="sng">
                <a:noFill/>
                <a:prstDash val="solid"/>
              </a:ln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Mali Grade 6" panose="02000506000000020004" pitchFamily="2" charset="-34"/>
              <a:cs typeface="+mj-cs"/>
            </a:endParaRPr>
          </a:p>
          <a:p>
            <a:r>
              <a:rPr lang="th-TH" sz="1600" b="1" dirty="0">
                <a:ln w="1841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2.พัฒนาการความสามารถพื้นฐานและพัฒนาการของเด็กปฐมวัย</a:t>
            </a:r>
          </a:p>
          <a:p>
            <a:r>
              <a:rPr lang="th-TH" sz="1600" b="1" dirty="0">
                <a:ln w="18415" cmpd="sng">
                  <a:noFill/>
                  <a:prstDash val="solid"/>
                </a:ln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 </a:t>
            </a:r>
            <a:r>
              <a:rPr lang="th-TH" sz="1400" b="1" dirty="0">
                <a:ln w="18415" cmpd="sng">
                  <a:noFill/>
                  <a:prstDash val="solid"/>
                </a:ln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2.1 ด้ายการเรียนรู้/ด้านภาษา/สติปัญญา</a:t>
            </a:r>
          </a:p>
          <a:p>
            <a:pPr marL="85725" indent="-85725"/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 - เด็กอธิบายถึงสิ่งที่เกิดขึ้นจากการทดลอง</a:t>
            </a:r>
          </a:p>
          <a:p>
            <a:pPr marL="85725" indent="-85725"/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 - เด็กรู้ว่าเกลือละลายได้ดีในน้ำ   แต่ทรายไม่ละลายน้ำ</a:t>
            </a:r>
          </a:p>
          <a:p>
            <a:pPr marL="85725" indent="-85725"/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 -  เด็กรู้ว่าการระเหยน้ำออกสามารถแยกเกลือออกจากน้ำได้</a:t>
            </a:r>
          </a:p>
          <a:p>
            <a:pPr marL="85725" indent="-85725"/>
            <a:r>
              <a:rPr lang="th-TH" sz="1400" b="1" dirty="0">
                <a:ln w="18415" cmpd="sng">
                  <a:noFill/>
                  <a:prstDash val="solid"/>
                </a:ln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 2.2 ด้านสังคม</a:t>
            </a:r>
          </a:p>
          <a:p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 - เด็กสามารถทำงานเป็นกลุ่มได้</a:t>
            </a:r>
          </a:p>
          <a:p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 </a:t>
            </a:r>
            <a:r>
              <a:rPr lang="th-TH" sz="1400" b="1" dirty="0">
                <a:ln w="18415" cmpd="sng">
                  <a:noFill/>
                  <a:prstDash val="solid"/>
                </a:ln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2.3 ด้านอารมณ์ - จิตใจ</a:t>
            </a:r>
          </a:p>
          <a:p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  - เด็กมีความสนใจและมีความสุขในการทดลอง  การวาดภาพระบายสี</a:t>
            </a:r>
          </a:p>
          <a:p>
            <a:r>
              <a:rPr lang="th-TH" sz="1400" b="1" dirty="0">
                <a:ln w="18415" cmpd="sng">
                  <a:noFill/>
                  <a:prstDash val="solid"/>
                </a:ln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   2.4 ด้านการเคลื่อนไหวร่างกาย</a:t>
            </a:r>
          </a:p>
          <a:p>
            <a:pPr indent="88900"/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- เด็กได้ใช้มือในการตักเกลือ  ทราย     </a:t>
            </a:r>
          </a:p>
          <a:p>
            <a:pPr indent="88900"/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- เด็กใช้มือในเทน้ำ</a:t>
            </a:r>
          </a:p>
          <a:p>
            <a:pPr indent="88900"/>
            <a:r>
              <a:rPr lang="th-TH" sz="14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 - เด็กใช้มือในการวาดภาพระบายสี</a:t>
            </a:r>
          </a:p>
        </p:txBody>
      </p:sp>
      <p:pic>
        <p:nvPicPr>
          <p:cNvPr id="73" name="รูปภาพ 72">
            <a:extLst>
              <a:ext uri="{FF2B5EF4-FFF2-40B4-BE49-F238E27FC236}">
                <a16:creationId xmlns:a16="http://schemas.microsoft.com/office/drawing/2014/main" id="{F509C238-03EA-4E1D-BB79-A16CCEE471D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619" y="9114160"/>
            <a:ext cx="673267" cy="673267"/>
          </a:xfrm>
          <a:prstGeom prst="rect">
            <a:avLst/>
          </a:prstGeom>
        </p:spPr>
      </p:pic>
      <p:sp>
        <p:nvSpPr>
          <p:cNvPr id="75" name="สี่เหลี่ยมผืนผ้า 74">
            <a:extLst>
              <a:ext uri="{FF2B5EF4-FFF2-40B4-BE49-F238E27FC236}">
                <a16:creationId xmlns:a16="http://schemas.microsoft.com/office/drawing/2014/main" id="{726A5ECC-1E63-49BF-93AC-A6B8557405DF}"/>
              </a:ext>
            </a:extLst>
          </p:cNvPr>
          <p:cNvSpPr/>
          <p:nvPr/>
        </p:nvSpPr>
        <p:spPr>
          <a:xfrm>
            <a:off x="3213177" y="9278377"/>
            <a:ext cx="2865352" cy="461665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12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โรงเรียนชุมชนสามพร้าว </a:t>
            </a:r>
          </a:p>
          <a:p>
            <a:pPr algn="r"/>
            <a:r>
              <a:rPr lang="th-TH" sz="1200" b="1" dirty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rPr>
              <a:t>๔๔๖ หมู่ที่ ๒ ตำบลสามพร้าว อำเภอเมือง จังหวัดอุดรธานี ๔๑๐๐๐ </a:t>
            </a:r>
          </a:p>
        </p:txBody>
      </p:sp>
      <p:pic>
        <p:nvPicPr>
          <p:cNvPr id="1028" name="Picture 4" descr="เคมีวิทยาศาสตร์เด็กวิทยาศาสตร์, พื้นที่, ลูกบอล png | PNGEgg">
            <a:extLst>
              <a:ext uri="{FF2B5EF4-FFF2-40B4-BE49-F238E27FC236}">
                <a16:creationId xmlns:a16="http://schemas.microsoft.com/office/drawing/2014/main" id="{BC4D21AC-D993-42A5-98B8-70B37D2917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8231" b="93170" l="4889" r="46000">
                        <a14:foregroundMark x1="46111" y1="51138" x2="46111" y2="51138"/>
                        <a14:foregroundMark x1="31556" y1="8406" x2="31556" y2="8406"/>
                        <a14:foregroundMark x1="11222" y1="51138" x2="11222" y2="51138"/>
                        <a14:foregroundMark x1="27333" y1="85114" x2="27333" y2="85114"/>
                        <a14:foregroundMark x1="33667" y1="84063" x2="33667" y2="93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812"/>
          <a:stretch/>
        </p:blipFill>
        <p:spPr bwMode="auto">
          <a:xfrm>
            <a:off x="2127289" y="8247546"/>
            <a:ext cx="1125978" cy="145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รูปภาพ 43">
            <a:extLst>
              <a:ext uri="{FF2B5EF4-FFF2-40B4-BE49-F238E27FC236}">
                <a16:creationId xmlns:a16="http://schemas.microsoft.com/office/drawing/2014/main" id="{7ADEF228-658C-4604-A659-6E3B44DB6A1B}"/>
              </a:ext>
            </a:extLst>
          </p:cNvPr>
          <p:cNvPicPr/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5677" y="6054946"/>
            <a:ext cx="1675516" cy="1591915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</p:pic>
      <p:pic>
        <p:nvPicPr>
          <p:cNvPr id="46" name="รูปภาพ 45">
            <a:extLst>
              <a:ext uri="{FF2B5EF4-FFF2-40B4-BE49-F238E27FC236}">
                <a16:creationId xmlns:a16="http://schemas.microsoft.com/office/drawing/2014/main" id="{5E01C91A-2913-4D8D-BB0B-95E437D58987}"/>
              </a:ext>
            </a:extLst>
          </p:cNvPr>
          <p:cNvPicPr/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5677" y="4312211"/>
            <a:ext cx="1675516" cy="1553390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</p:pic>
      <p:pic>
        <p:nvPicPr>
          <p:cNvPr id="59" name="รูปภาพ 58">
            <a:extLst>
              <a:ext uri="{FF2B5EF4-FFF2-40B4-BE49-F238E27FC236}">
                <a16:creationId xmlns:a16="http://schemas.microsoft.com/office/drawing/2014/main" id="{4622A6F7-304B-47E6-AAA5-18F8582AF9E0}"/>
              </a:ext>
            </a:extLst>
          </p:cNvPr>
          <p:cNvPicPr/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2080" y="4305317"/>
            <a:ext cx="1806628" cy="1543887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</p:pic>
      <p:pic>
        <p:nvPicPr>
          <p:cNvPr id="61" name="รูปภาพ 60">
            <a:extLst>
              <a:ext uri="{FF2B5EF4-FFF2-40B4-BE49-F238E27FC236}">
                <a16:creationId xmlns:a16="http://schemas.microsoft.com/office/drawing/2014/main" id="{9C340221-475B-40CE-827D-29B2DA402477}"/>
              </a:ext>
            </a:extLst>
          </p:cNvPr>
          <p:cNvPicPr/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0" r="11873"/>
          <a:stretch/>
        </p:blipFill>
        <p:spPr bwMode="auto">
          <a:xfrm>
            <a:off x="3700950" y="7836206"/>
            <a:ext cx="2178717" cy="1452429"/>
          </a:xfrm>
          <a:prstGeom prst="rect">
            <a:avLst/>
          </a:prstGeom>
          <a:noFill/>
          <a:ln w="57150"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3" name="รูปภาพ 62">
            <a:extLst>
              <a:ext uri="{FF2B5EF4-FFF2-40B4-BE49-F238E27FC236}">
                <a16:creationId xmlns:a16="http://schemas.microsoft.com/office/drawing/2014/main" id="{7A7F0DA6-99CA-4496-BE8B-02395D9624DE}"/>
              </a:ext>
            </a:extLst>
          </p:cNvPr>
          <p:cNvPicPr/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789" y="6069978"/>
            <a:ext cx="1779919" cy="1591916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175774173"/>
      </p:ext>
    </p:extLst>
  </p:cSld>
  <p:clrMapOvr>
    <a:masterClrMapping/>
  </p:clrMapOvr>
</p:sld>
</file>

<file path=ppt/theme/theme1.xml><?xml version="1.0" encoding="utf-8"?>
<a:theme xmlns:a="http://schemas.openxmlformats.org/drawingml/2006/main" name="ธีมของ Office">
  <a:themeElements>
    <a:clrScheme name="ธีมของ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ธีมของ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ธีมของ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261</TotalTime>
  <Words>6311</Words>
  <Application>Microsoft Office PowerPoint</Application>
  <PresentationFormat>กระดาษ A4 (210x297 มม.)</PresentationFormat>
  <Paragraphs>797</Paragraphs>
  <Slides>20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5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20</vt:i4>
      </vt:variant>
    </vt:vector>
  </HeadingPairs>
  <TitlesOfParts>
    <vt:vector size="26" baseType="lpstr">
      <vt:lpstr>Angsana New</vt:lpstr>
      <vt:lpstr>Arial</vt:lpstr>
      <vt:lpstr>Calibri</vt:lpstr>
      <vt:lpstr>Calibri Light</vt:lpstr>
      <vt:lpstr>TH Mali Grade 6</vt:lpstr>
      <vt:lpstr>ธีมของ Office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วิไลภรณ์ เบอร์ไชสงค์</dc:creator>
  <cp:lastModifiedBy>วิไลภรณ์ เบอร์ไชสงค์</cp:lastModifiedBy>
  <cp:revision>38</cp:revision>
  <dcterms:created xsi:type="dcterms:W3CDTF">2021-02-27T12:26:46Z</dcterms:created>
  <dcterms:modified xsi:type="dcterms:W3CDTF">2021-02-28T08:15:32Z</dcterms:modified>
</cp:coreProperties>
</file>