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1" r:id="rId3"/>
    <p:sldId id="257" r:id="rId4"/>
    <p:sldId id="262" r:id="rId5"/>
    <p:sldId id="258" r:id="rId6"/>
    <p:sldId id="263" r:id="rId7"/>
    <p:sldId id="259" r:id="rId8"/>
    <p:sldId id="264" r:id="rId9"/>
    <p:sldId id="260" r:id="rId10"/>
    <p:sldId id="265" r:id="rId11"/>
  </p:sldIdLst>
  <p:sldSz cx="7559675" cy="1069181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Mitr" panose="00000500000000000000" pitchFamily="2" charset="-34"/>
      <p:regular r:id="rId18"/>
      <p:bold r:id="rId19"/>
    </p:embeddedFont>
    <p:embeddedFont>
      <p:font typeface="Mitr Medium" panose="00000600000000000000" pitchFamily="2" charset="-34"/>
      <p:regular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55"/>
    <a:srgbClr val="911A16"/>
    <a:srgbClr val="168D91"/>
    <a:srgbClr val="17268F"/>
    <a:srgbClr val="319116"/>
    <a:srgbClr val="AF2729"/>
    <a:srgbClr val="14224A"/>
    <a:srgbClr val="F26B5E"/>
    <a:srgbClr val="445C46"/>
    <a:srgbClr val="576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99" autoAdjust="0"/>
    <p:restoredTop sz="94660"/>
  </p:normalViewPr>
  <p:slideViewPr>
    <p:cSldViewPr snapToGrid="0">
      <p:cViewPr varScale="1">
        <p:scale>
          <a:sx n="73" d="100"/>
          <a:sy n="73" d="100"/>
        </p:scale>
        <p:origin x="32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FC5D-4F06-4FB3-B281-4B15A6D6166D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D866-FF12-4610-80DA-274428F5E3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07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FC5D-4F06-4FB3-B281-4B15A6D6166D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D866-FF12-4610-80DA-274428F5E3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600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FC5D-4F06-4FB3-B281-4B15A6D6166D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D866-FF12-4610-80DA-274428F5E3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550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FC5D-4F06-4FB3-B281-4B15A6D6166D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D866-FF12-4610-80DA-274428F5E3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486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FC5D-4F06-4FB3-B281-4B15A6D6166D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D866-FF12-4610-80DA-274428F5E3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869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FC5D-4F06-4FB3-B281-4B15A6D6166D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D866-FF12-4610-80DA-274428F5E3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520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FC5D-4F06-4FB3-B281-4B15A6D6166D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D866-FF12-4610-80DA-274428F5E3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555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FC5D-4F06-4FB3-B281-4B15A6D6166D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D866-FF12-4610-80DA-274428F5E3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42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FC5D-4F06-4FB3-B281-4B15A6D6166D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D866-FF12-4610-80DA-274428F5E3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332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FC5D-4F06-4FB3-B281-4B15A6D6166D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D866-FF12-4610-80DA-274428F5E3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122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FC5D-4F06-4FB3-B281-4B15A6D6166D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D866-FF12-4610-80DA-274428F5E3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365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EFC5D-4F06-4FB3-B281-4B15A6D6166D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5D866-FF12-4610-80DA-274428F5E3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39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10.png"/><Relationship Id="rId5" Type="http://schemas.openxmlformats.org/officeDocument/2006/relationships/image" Target="../media/image19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10.png"/><Relationship Id="rId5" Type="http://schemas.openxmlformats.org/officeDocument/2006/relationships/image" Target="../media/image22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DD5C80D-DB13-B803-6E2D-D33A66627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" y="156"/>
            <a:ext cx="7558415" cy="10691500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D93710F3-D9BC-FF58-7CB3-367CFCCAEE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6" t="18483" b="71585"/>
          <a:stretch/>
        </p:blipFill>
        <p:spPr>
          <a:xfrm>
            <a:off x="4645742" y="1976284"/>
            <a:ext cx="2913303" cy="1061884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F4CAEB3-642C-34C2-165E-43757C84B3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10" b="75999"/>
          <a:stretch/>
        </p:blipFill>
        <p:spPr>
          <a:xfrm>
            <a:off x="631" y="156"/>
            <a:ext cx="1518454" cy="256606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15E73A1-C42B-F436-9F2C-98AAF4757B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1" t="42900" b="26890"/>
          <a:stretch/>
        </p:blipFill>
        <p:spPr>
          <a:xfrm>
            <a:off x="5751871" y="4586748"/>
            <a:ext cx="1807174" cy="3229897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8D6B92BB-AB43-3F98-39D1-E4B6309D5E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85" b="9647"/>
          <a:stretch/>
        </p:blipFill>
        <p:spPr>
          <a:xfrm>
            <a:off x="630" y="6990735"/>
            <a:ext cx="7558415" cy="266946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FCF7DFC7-9BA9-3484-E891-09508E4AB4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6" t="60694" b="15305"/>
          <a:stretch/>
        </p:blipFill>
        <p:spPr>
          <a:xfrm>
            <a:off x="1651819" y="6489290"/>
            <a:ext cx="5907226" cy="256606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79850485-E6F1-9AB4-EE21-BE7B87138F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12" b="90353"/>
          <a:stretch/>
        </p:blipFill>
        <p:spPr>
          <a:xfrm>
            <a:off x="630" y="156"/>
            <a:ext cx="4246905" cy="1031462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F165AA00-BCAC-52A4-65CB-F03247076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t="69799" r="72300" b="15305"/>
          <a:stretch/>
        </p:blipFill>
        <p:spPr>
          <a:xfrm>
            <a:off x="117987" y="7462684"/>
            <a:ext cx="1976284" cy="1592669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912544B2-10A8-373E-4C97-989941DDC8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10"/>
          <a:stretch/>
        </p:blipFill>
        <p:spPr>
          <a:xfrm>
            <a:off x="630" y="9527302"/>
            <a:ext cx="7558415" cy="1164354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6161F979-98F4-B334-B60D-B3638130D6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17241" r="39403" b="40409"/>
          <a:stretch/>
        </p:blipFill>
        <p:spPr>
          <a:xfrm>
            <a:off x="156336" y="1843548"/>
            <a:ext cx="4424514" cy="4527755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B77B0FF9-783D-E234-AE8F-52833206F8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7" t="39267" r="6349" b="34615"/>
          <a:stretch/>
        </p:blipFill>
        <p:spPr>
          <a:xfrm>
            <a:off x="4580851" y="4198374"/>
            <a:ext cx="2498376" cy="2792361"/>
          </a:xfrm>
          <a:prstGeom prst="rect">
            <a:avLst/>
          </a:prstGeom>
        </p:spPr>
      </p:pic>
      <p:sp>
        <p:nvSpPr>
          <p:cNvPr id="24" name="วงรี 23">
            <a:extLst>
              <a:ext uri="{FF2B5EF4-FFF2-40B4-BE49-F238E27FC236}">
                <a16:creationId xmlns:a16="http://schemas.microsoft.com/office/drawing/2014/main" id="{DC900565-3DEE-3DBA-A8ED-D76434A4CD3A}"/>
              </a:ext>
            </a:extLst>
          </p:cNvPr>
          <p:cNvSpPr/>
          <p:nvPr/>
        </p:nvSpPr>
        <p:spPr>
          <a:xfrm>
            <a:off x="519745" y="2193514"/>
            <a:ext cx="3863720" cy="38637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F6533EF7-2A14-98A9-47E6-91B4B2C72992}"/>
              </a:ext>
            </a:extLst>
          </p:cNvPr>
          <p:cNvSpPr/>
          <p:nvPr/>
        </p:nvSpPr>
        <p:spPr>
          <a:xfrm>
            <a:off x="4713826" y="4475766"/>
            <a:ext cx="2160994" cy="21609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71C8673E-FD8E-74A2-CCE9-B3977BD663F1}"/>
              </a:ext>
            </a:extLst>
          </p:cNvPr>
          <p:cNvGrpSpPr/>
          <p:nvPr/>
        </p:nvGrpSpPr>
        <p:grpSpPr>
          <a:xfrm>
            <a:off x="355046" y="412548"/>
            <a:ext cx="1162434" cy="1151343"/>
            <a:chOff x="4611756" y="377687"/>
            <a:chExt cx="1655753" cy="16399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7" name="รูปภาพ 26" descr="รูปภาพประกอบด้วย โคมไฟ, สีอ่อน, ท้องฟ้ายามค่ำคืน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91F21B99-1A5E-C505-3EE1-3C09D0F4C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31" t="4997" r="41379" b="73310"/>
            <a:stretch/>
          </p:blipFill>
          <p:spPr>
            <a:xfrm>
              <a:off x="4611756" y="377687"/>
              <a:ext cx="1655753" cy="1639956"/>
            </a:xfrm>
            <a:prstGeom prst="rect">
              <a:avLst/>
            </a:prstGeom>
          </p:spPr>
        </p:pic>
        <p:pic>
          <p:nvPicPr>
            <p:cNvPr id="28" name="รูปภาพ 27">
              <a:extLst>
                <a:ext uri="{FF2B5EF4-FFF2-40B4-BE49-F238E27FC236}">
                  <a16:creationId xmlns:a16="http://schemas.microsoft.com/office/drawing/2014/main" id="{0BEB6FF0-B896-7BED-619A-2CCD3C960C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47" t="6837" r="42735" b="75020"/>
            <a:stretch/>
          </p:blipFill>
          <p:spPr>
            <a:xfrm>
              <a:off x="4731026" y="516835"/>
              <a:ext cx="1391478" cy="1371600"/>
            </a:xfrm>
            <a:prstGeom prst="rect">
              <a:avLst/>
            </a:prstGeom>
          </p:spPr>
        </p:pic>
        <p:pic>
          <p:nvPicPr>
            <p:cNvPr id="29" name="รูปภาพ 28" descr="รูปภาพประกอบด้วย ท้องฟ้ายามค่ำคืน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ACF3A9A3-940F-4935-9E22-407DDD5700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9" t="7568" r="45710" b="78702"/>
            <a:stretch/>
          </p:blipFill>
          <p:spPr>
            <a:xfrm>
              <a:off x="5068957" y="572167"/>
              <a:ext cx="735496" cy="1037971"/>
            </a:xfrm>
            <a:prstGeom prst="rect">
              <a:avLst/>
            </a:prstGeom>
          </p:spPr>
        </p:pic>
        <p:pic>
          <p:nvPicPr>
            <p:cNvPr id="30" name="รูปภาพ 29" descr="รูปภาพประกอบด้วย ท้องฟ้ายามค่ำคืน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534ED0A7-F048-912B-5875-97FDD6CD05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20" t="16518" r="44086" b="75938"/>
            <a:stretch/>
          </p:blipFill>
          <p:spPr>
            <a:xfrm>
              <a:off x="4866968" y="1248696"/>
              <a:ext cx="1111045" cy="570271"/>
            </a:xfrm>
            <a:prstGeom prst="rect">
              <a:avLst/>
            </a:prstGeom>
          </p:spPr>
        </p:pic>
      </p:grp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FA737277-560F-D8D4-B0B7-10B73C9EEA84}"/>
              </a:ext>
            </a:extLst>
          </p:cNvPr>
          <p:cNvSpPr txBox="1"/>
          <p:nvPr/>
        </p:nvSpPr>
        <p:spPr>
          <a:xfrm>
            <a:off x="1612920" y="531685"/>
            <a:ext cx="3945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รายงานผลการนำนักเรียนเข้าแข่งขัน</a:t>
            </a:r>
          </a:p>
          <a:p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งาน</a:t>
            </a:r>
            <a:r>
              <a:rPr lang="th-TH" sz="2000" dirty="0" err="1">
                <a:latin typeface="Mitr" panose="00000500000000000000" pitchFamily="2" charset="-34"/>
                <a:cs typeface="Mitr" panose="00000500000000000000" pitchFamily="2" charset="-34"/>
              </a:rPr>
              <a:t>ศิลป</a:t>
            </a:r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หัตถกรรมนักเรียน</a:t>
            </a:r>
          </a:p>
          <a:p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ระดับชาติ ครั้งที่ ๗๐ </a:t>
            </a:r>
            <a:endParaRPr lang="th-TH" sz="2400" u="sng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734F179A-45FC-C879-1E34-09E8FE4AB311}"/>
              </a:ext>
            </a:extLst>
          </p:cNvPr>
          <p:cNvSpPr txBox="1"/>
          <p:nvPr/>
        </p:nvSpPr>
        <p:spPr>
          <a:xfrm>
            <a:off x="5429772" y="2358927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solidFill>
                  <a:srgbClr val="FFFF00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๒๕๖๕</a:t>
            </a:r>
            <a:endParaRPr lang="th-TH" sz="3200" u="sng" dirty="0">
              <a:solidFill>
                <a:srgbClr val="FFFF00"/>
              </a:solidFill>
              <a:latin typeface="Mitr Medium" panose="00000600000000000000" pitchFamily="2" charset="-34"/>
              <a:cs typeface="Mitr Medium" panose="00000600000000000000" pitchFamily="2" charset="-34"/>
            </a:endParaRP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820B116E-BB7F-7EF8-E01F-D99A6A0EB368}"/>
              </a:ext>
            </a:extLst>
          </p:cNvPr>
          <p:cNvSpPr txBox="1"/>
          <p:nvPr/>
        </p:nvSpPr>
        <p:spPr>
          <a:xfrm>
            <a:off x="2845548" y="7816645"/>
            <a:ext cx="2803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นางสาว</a:t>
            </a:r>
            <a:r>
              <a:rPr lang="th-TH" sz="20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กัล</a:t>
            </a:r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ศณ</a:t>
            </a:r>
            <a:r>
              <a:rPr lang="th-TH" sz="20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ัฏฐ์</a:t>
            </a:r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สอนดี</a:t>
            </a:r>
          </a:p>
          <a:p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ตำแหน่ง ครู </a:t>
            </a:r>
            <a:r>
              <a:rPr lang="th-TH" sz="20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คศ</a:t>
            </a:r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.๒</a:t>
            </a:r>
            <a:endParaRPr lang="th-TH" sz="2000" u="sng" dirty="0">
              <a:solidFill>
                <a:schemeClr val="bg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0EBE580-E5B7-585D-1014-068D6EB1C73C}"/>
              </a:ext>
            </a:extLst>
          </p:cNvPr>
          <p:cNvSpPr txBox="1"/>
          <p:nvPr/>
        </p:nvSpPr>
        <p:spPr>
          <a:xfrm>
            <a:off x="1327882" y="9843405"/>
            <a:ext cx="4903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โรงเรียนบ้านเด็กดีวิทยาคม อำเภอเมือง จังหวัดเชียงใหม่</a:t>
            </a:r>
          </a:p>
          <a:p>
            <a:pPr algn="ctr"/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สำนักงานเขตพื้นที่การศึกษาประถมศึกษาเชียงใหม่ เขต ๔</a:t>
            </a:r>
            <a:endParaRPr lang="th-TH" sz="1400" u="sng" dirty="0">
              <a:solidFill>
                <a:schemeClr val="bg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A6E5F1D4-D3D9-3FCF-D414-BEE812A56F50}"/>
              </a:ext>
            </a:extLst>
          </p:cNvPr>
          <p:cNvSpPr txBox="1"/>
          <p:nvPr/>
        </p:nvSpPr>
        <p:spPr>
          <a:xfrm>
            <a:off x="5447404" y="2115268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u="sng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ปีการศึกษา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372557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DD5C80D-DB13-B803-6E2D-D33A66627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" y="156"/>
            <a:ext cx="7558415" cy="10691500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44A74BE-0262-2925-5428-6962BB5A57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01" b="75861"/>
          <a:stretch/>
        </p:blipFill>
        <p:spPr>
          <a:xfrm flipH="1">
            <a:off x="6070088" y="156"/>
            <a:ext cx="1488957" cy="2580812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420D553-871C-00F9-07A1-FA36429DA2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0" t="42900" b="27028"/>
          <a:stretch/>
        </p:blipFill>
        <p:spPr>
          <a:xfrm flipH="1">
            <a:off x="630" y="4586748"/>
            <a:ext cx="1836671" cy="3215149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BA43145-B364-84A6-AA6E-A55141C089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85" b="9647"/>
          <a:stretch/>
        </p:blipFill>
        <p:spPr>
          <a:xfrm flipH="1">
            <a:off x="630" y="6990735"/>
            <a:ext cx="7558415" cy="266946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FB5576C-BF1F-F1B4-DB90-4E7078E351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60971" b="14061"/>
          <a:stretch/>
        </p:blipFill>
        <p:spPr>
          <a:xfrm flipH="1">
            <a:off x="630" y="6518787"/>
            <a:ext cx="5921974" cy="266946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2994924-8C3F-A224-DAAB-E1060CB4EB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3" b="90353"/>
          <a:stretch/>
        </p:blipFill>
        <p:spPr>
          <a:xfrm flipH="1">
            <a:off x="3371132" y="156"/>
            <a:ext cx="4187912" cy="103146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E7CEB52-3321-1CC2-4D36-1BDAC10153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83"/>
          <a:stretch/>
        </p:blipFill>
        <p:spPr>
          <a:xfrm flipH="1">
            <a:off x="630" y="9438968"/>
            <a:ext cx="7558415" cy="1252688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0513928-87A0-B17A-3719-8F015BCA87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" t="69937" r="71324" b="14891"/>
          <a:stretch/>
        </p:blipFill>
        <p:spPr>
          <a:xfrm flipH="1">
            <a:off x="5391662" y="7477432"/>
            <a:ext cx="2020529" cy="1622167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9F5E4A3C-EDF2-D1A0-22EE-86DA5F67DBE4}"/>
              </a:ext>
            </a:extLst>
          </p:cNvPr>
          <p:cNvSpPr txBox="1"/>
          <p:nvPr/>
        </p:nvSpPr>
        <p:spPr>
          <a:xfrm>
            <a:off x="1659842" y="4798077"/>
            <a:ext cx="4397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chemeClr val="bg2">
                    <a:lumMod val="25000"/>
                  </a:scheme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โรงเรียนบ้านเด็กดีวิทยาคม</a:t>
            </a:r>
          </a:p>
          <a:p>
            <a:pPr algn="ctr"/>
            <a:r>
              <a:rPr lang="th-TH" sz="1400" dirty="0">
                <a:solidFill>
                  <a:schemeClr val="bg2">
                    <a:lumMod val="25000"/>
                  </a:scheme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สำนักงานเขตพื้นที่การศึกษาประถมศึกษาเชียงใหม่เขต 4</a:t>
            </a:r>
          </a:p>
          <a:p>
            <a:pPr algn="ctr"/>
            <a:r>
              <a:rPr lang="th-TH" sz="1400" dirty="0">
                <a:solidFill>
                  <a:schemeClr val="bg2">
                    <a:lumMod val="25000"/>
                  </a:scheme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สำนักงานคณะกรรมการการศึกษาขั้นพื้นฐาน</a:t>
            </a:r>
          </a:p>
          <a:p>
            <a:pPr algn="ctr"/>
            <a:r>
              <a:rPr lang="th-TH" sz="1400" dirty="0">
                <a:solidFill>
                  <a:schemeClr val="bg2">
                    <a:lumMod val="25000"/>
                  </a:scheme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กระทรวงศึกษาธิการ</a:t>
            </a:r>
            <a:endParaRPr lang="th-TH" sz="1200" u="sng" dirty="0">
              <a:solidFill>
                <a:schemeClr val="bg2">
                  <a:lumMod val="25000"/>
                </a:scheme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75936ACF-5AF4-E49F-E21E-D6A16FE350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2" y="3657600"/>
            <a:ext cx="1042376" cy="104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4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DD5C80D-DB13-B803-6E2D-D33A66627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" y="156"/>
            <a:ext cx="7558415" cy="10691500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AAD7881-D694-39B8-997E-B425DA6C4B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10" b="75999"/>
          <a:stretch/>
        </p:blipFill>
        <p:spPr>
          <a:xfrm flipH="1">
            <a:off x="6041220" y="313"/>
            <a:ext cx="1518454" cy="2566063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0371521-C7AD-4430-347E-97AFC9EAD8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1" t="42900" b="26890"/>
          <a:stretch/>
        </p:blipFill>
        <p:spPr>
          <a:xfrm flipH="1">
            <a:off x="1260" y="4586905"/>
            <a:ext cx="1807174" cy="3229897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4D96651-4835-D0C0-22C0-66E7E5D83B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85" b="9647"/>
          <a:stretch/>
        </p:blipFill>
        <p:spPr>
          <a:xfrm flipH="1">
            <a:off x="1260" y="6990892"/>
            <a:ext cx="7558415" cy="266946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2516CF5-3E7A-F9B7-2C0D-19CC10F00C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6" t="60694" b="15305"/>
          <a:stretch/>
        </p:blipFill>
        <p:spPr>
          <a:xfrm flipH="1">
            <a:off x="1260" y="6489447"/>
            <a:ext cx="5907226" cy="2566063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864B14E-87D8-240E-F8FC-1C4662415D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12" b="90353"/>
          <a:stretch/>
        </p:blipFill>
        <p:spPr>
          <a:xfrm flipH="1">
            <a:off x="3312770" y="313"/>
            <a:ext cx="4246905" cy="1031462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03311E7-BDDF-1D06-2895-D484633B40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t="69799" r="72300" b="15305"/>
          <a:stretch/>
        </p:blipFill>
        <p:spPr>
          <a:xfrm flipH="1">
            <a:off x="5466034" y="7462841"/>
            <a:ext cx="1976284" cy="1592669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1100EFF3-2874-731A-0185-4D63F5406C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10"/>
          <a:stretch/>
        </p:blipFill>
        <p:spPr>
          <a:xfrm flipH="1">
            <a:off x="1260" y="9527459"/>
            <a:ext cx="7558415" cy="1164354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AE649638-C870-22D4-EA5C-F72CAF9B98E0}"/>
              </a:ext>
            </a:extLst>
          </p:cNvPr>
          <p:cNvSpPr txBox="1"/>
          <p:nvPr/>
        </p:nvSpPr>
        <p:spPr>
          <a:xfrm>
            <a:off x="1659842" y="4798077"/>
            <a:ext cx="4397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chemeClr val="bg2">
                    <a:lumMod val="25000"/>
                  </a:scheme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โรงเรียนบ้านเด็กดีวิทยาคม</a:t>
            </a:r>
          </a:p>
          <a:p>
            <a:pPr algn="ctr"/>
            <a:r>
              <a:rPr lang="th-TH" sz="1400" dirty="0">
                <a:solidFill>
                  <a:schemeClr val="bg2">
                    <a:lumMod val="25000"/>
                  </a:scheme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สำนักงานเขตพื้นที่การศึกษาประถมศึกษาเชียงใหม่เขต 4</a:t>
            </a:r>
          </a:p>
          <a:p>
            <a:pPr algn="ctr"/>
            <a:r>
              <a:rPr lang="th-TH" sz="1400" dirty="0">
                <a:solidFill>
                  <a:schemeClr val="bg2">
                    <a:lumMod val="25000"/>
                  </a:scheme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สำนักงานคณะกรรมการการศึกษาขั้นพื้นฐาน</a:t>
            </a:r>
          </a:p>
          <a:p>
            <a:pPr algn="ctr"/>
            <a:r>
              <a:rPr lang="th-TH" sz="1400" dirty="0">
                <a:solidFill>
                  <a:schemeClr val="bg2">
                    <a:lumMod val="25000"/>
                  </a:scheme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กระทรวงศึกษาธิการ</a:t>
            </a:r>
            <a:endParaRPr lang="th-TH" sz="1200" u="sng" dirty="0">
              <a:solidFill>
                <a:schemeClr val="bg2">
                  <a:lumMod val="25000"/>
                </a:scheme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5E560803-88B0-4C38-0AD6-6CAF044EAD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2" y="3657600"/>
            <a:ext cx="1042376" cy="104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8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DD5C80D-DB13-B803-6E2D-D33A66627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" y="156"/>
            <a:ext cx="7558415" cy="10691500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6CD8BFA-C89F-D38E-9524-793A67B51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-1" r="79513" b="76138"/>
          <a:stretch/>
        </p:blipFill>
        <p:spPr>
          <a:xfrm>
            <a:off x="631" y="156"/>
            <a:ext cx="1547950" cy="255131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DE5768D-70D1-81C1-1230-8CBE9E9562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0" t="42762" b="27166"/>
          <a:stretch/>
        </p:blipFill>
        <p:spPr>
          <a:xfrm>
            <a:off x="5663381" y="4572000"/>
            <a:ext cx="1895664" cy="321514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7DDD688-DAB1-92E4-0A24-26AB207E4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85" b="9647"/>
          <a:stretch/>
        </p:blipFill>
        <p:spPr>
          <a:xfrm>
            <a:off x="630" y="6990735"/>
            <a:ext cx="7558415" cy="266946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D7BD2030-7221-5790-68AE-8E6BE32493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6" t="60832" b="14200"/>
          <a:stretch/>
        </p:blipFill>
        <p:spPr>
          <a:xfrm>
            <a:off x="1681316" y="6504039"/>
            <a:ext cx="5877729" cy="266946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8C1125FE-56EC-E18A-0267-C5CD8B8A43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3" b="90353"/>
          <a:stretch/>
        </p:blipFill>
        <p:spPr>
          <a:xfrm>
            <a:off x="631" y="156"/>
            <a:ext cx="4187912" cy="1031462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D53D5A55-3FD0-7C36-E760-326F947701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45"/>
          <a:stretch/>
        </p:blipFill>
        <p:spPr>
          <a:xfrm>
            <a:off x="630" y="9424218"/>
            <a:ext cx="7558415" cy="1267437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C4740E26-0314-5AAB-AA0D-DC62FA4F2A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2" t="18207" b="71309"/>
          <a:stretch/>
        </p:blipFill>
        <p:spPr>
          <a:xfrm>
            <a:off x="4689987" y="1946786"/>
            <a:ext cx="2869058" cy="1120879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B2AE9F7C-E77C-7359-4CDE-BA56069A59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17241" r="39403" b="40409"/>
          <a:stretch/>
        </p:blipFill>
        <p:spPr>
          <a:xfrm>
            <a:off x="156336" y="1843548"/>
            <a:ext cx="4424514" cy="4527755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9B2E28ED-72BC-104B-9FF1-D12AB7BDAB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7" t="39267" r="6349" b="34615"/>
          <a:stretch/>
        </p:blipFill>
        <p:spPr>
          <a:xfrm>
            <a:off x="4580851" y="4198374"/>
            <a:ext cx="2498376" cy="2792361"/>
          </a:xfrm>
          <a:prstGeom prst="rect">
            <a:avLst/>
          </a:prstGeom>
        </p:spPr>
      </p:pic>
      <p:sp>
        <p:nvSpPr>
          <p:cNvPr id="20" name="วงรี 19">
            <a:extLst>
              <a:ext uri="{FF2B5EF4-FFF2-40B4-BE49-F238E27FC236}">
                <a16:creationId xmlns:a16="http://schemas.microsoft.com/office/drawing/2014/main" id="{7661836B-1F06-1AE0-F8E0-90902D8E846F}"/>
              </a:ext>
            </a:extLst>
          </p:cNvPr>
          <p:cNvSpPr/>
          <p:nvPr/>
        </p:nvSpPr>
        <p:spPr>
          <a:xfrm>
            <a:off x="519745" y="2193514"/>
            <a:ext cx="3863720" cy="38637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01110913-02D9-975A-B45E-FBCAF2A32541}"/>
              </a:ext>
            </a:extLst>
          </p:cNvPr>
          <p:cNvSpPr/>
          <p:nvPr/>
        </p:nvSpPr>
        <p:spPr>
          <a:xfrm>
            <a:off x="4713826" y="4475766"/>
            <a:ext cx="2160994" cy="21609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BB22376A-1EA8-96BF-F724-A767ED906E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t="69802" r="72860" b="17242"/>
          <a:stretch/>
        </p:blipFill>
        <p:spPr>
          <a:xfrm>
            <a:off x="156336" y="7463080"/>
            <a:ext cx="1895665" cy="1385185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66830DEC-9ED9-36B5-018F-DD5E2E76A84E}"/>
              </a:ext>
            </a:extLst>
          </p:cNvPr>
          <p:cNvGrpSpPr/>
          <p:nvPr/>
        </p:nvGrpSpPr>
        <p:grpSpPr>
          <a:xfrm>
            <a:off x="355046" y="412548"/>
            <a:ext cx="1162434" cy="1151343"/>
            <a:chOff x="4611756" y="377687"/>
            <a:chExt cx="1655753" cy="16399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" name="รูปภาพ 4" descr="รูปภาพประกอบด้วย โคมไฟ, สีอ่อน, ท้องฟ้ายามค่ำคืน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57BAB682-07D3-6661-30AC-D3521D5D7D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31" t="4997" r="41379" b="73310"/>
            <a:stretch/>
          </p:blipFill>
          <p:spPr>
            <a:xfrm>
              <a:off x="4611756" y="377687"/>
              <a:ext cx="1655753" cy="1639956"/>
            </a:xfrm>
            <a:prstGeom prst="rect">
              <a:avLst/>
            </a:prstGeom>
          </p:spPr>
        </p:pic>
        <p:pic>
          <p:nvPicPr>
            <p:cNvPr id="8" name="รูปภาพ 7">
              <a:extLst>
                <a:ext uri="{FF2B5EF4-FFF2-40B4-BE49-F238E27FC236}">
                  <a16:creationId xmlns:a16="http://schemas.microsoft.com/office/drawing/2014/main" id="{D7A4FE35-4BB4-027A-B745-13E6740C31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47" t="6837" r="42735" b="75020"/>
            <a:stretch/>
          </p:blipFill>
          <p:spPr>
            <a:xfrm>
              <a:off x="4731026" y="516835"/>
              <a:ext cx="1391478" cy="1371600"/>
            </a:xfrm>
            <a:prstGeom prst="rect">
              <a:avLst/>
            </a:prstGeom>
          </p:spPr>
        </p:pic>
        <p:pic>
          <p:nvPicPr>
            <p:cNvPr id="10" name="รูปภาพ 9" descr="รูปภาพประกอบด้วย ท้องฟ้ายามค่ำคืน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5FB86B16-AC55-EF81-B6F2-26CCD66A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9" t="7568" r="45710" b="78702"/>
            <a:stretch/>
          </p:blipFill>
          <p:spPr>
            <a:xfrm>
              <a:off x="5068957" y="572167"/>
              <a:ext cx="735496" cy="1037971"/>
            </a:xfrm>
            <a:prstGeom prst="rect">
              <a:avLst/>
            </a:prstGeom>
          </p:spPr>
        </p:pic>
        <p:pic>
          <p:nvPicPr>
            <p:cNvPr id="12" name="รูปภาพ 11" descr="รูปภาพประกอบด้วย ท้องฟ้ายามค่ำคืน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6248582C-1CC0-F291-B74E-6C097276C9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20" t="16518" r="44086" b="75938"/>
            <a:stretch/>
          </p:blipFill>
          <p:spPr>
            <a:xfrm>
              <a:off x="4866968" y="1248696"/>
              <a:ext cx="1111045" cy="570271"/>
            </a:xfrm>
            <a:prstGeom prst="rect">
              <a:avLst/>
            </a:prstGeom>
          </p:spPr>
        </p:pic>
      </p:grp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F2B7D7F2-9D13-B790-30D4-14780724223F}"/>
              </a:ext>
            </a:extLst>
          </p:cNvPr>
          <p:cNvSpPr txBox="1"/>
          <p:nvPr/>
        </p:nvSpPr>
        <p:spPr>
          <a:xfrm>
            <a:off x="1612920" y="531685"/>
            <a:ext cx="3945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รายงานผลการนำนักเรียนเข้าแข่งขัน</a:t>
            </a:r>
          </a:p>
          <a:p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งาน</a:t>
            </a:r>
            <a:r>
              <a:rPr lang="th-TH" sz="2000" dirty="0" err="1">
                <a:latin typeface="Mitr" panose="00000500000000000000" pitchFamily="2" charset="-34"/>
                <a:cs typeface="Mitr" panose="00000500000000000000" pitchFamily="2" charset="-34"/>
              </a:rPr>
              <a:t>ศิลป</a:t>
            </a:r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หัตถกรรมนักเรียน</a:t>
            </a:r>
          </a:p>
          <a:p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ระดับชาติ ครั้งที่ ๗๐ </a:t>
            </a:r>
            <a:endParaRPr lang="th-TH" sz="2400" u="sng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A91D7523-2C10-DE2B-A80B-00316813F89B}"/>
              </a:ext>
            </a:extLst>
          </p:cNvPr>
          <p:cNvSpPr txBox="1"/>
          <p:nvPr/>
        </p:nvSpPr>
        <p:spPr>
          <a:xfrm>
            <a:off x="5429772" y="2358927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solidFill>
                  <a:srgbClr val="FFFF00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๒๕๖๕</a:t>
            </a:r>
            <a:endParaRPr lang="th-TH" sz="3200" u="sng" dirty="0">
              <a:solidFill>
                <a:srgbClr val="FFFF00"/>
              </a:solidFill>
              <a:latin typeface="Mitr Medium" panose="00000600000000000000" pitchFamily="2" charset="-34"/>
              <a:cs typeface="Mitr Medium" panose="00000600000000000000" pitchFamily="2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BD940D9A-5916-6108-46B0-D3A5BEF89CFA}"/>
              </a:ext>
            </a:extLst>
          </p:cNvPr>
          <p:cNvSpPr txBox="1"/>
          <p:nvPr/>
        </p:nvSpPr>
        <p:spPr>
          <a:xfrm>
            <a:off x="2845548" y="7816645"/>
            <a:ext cx="2803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นางสาว</a:t>
            </a:r>
            <a:r>
              <a:rPr lang="th-TH" sz="20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กัล</a:t>
            </a:r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ศณ</a:t>
            </a:r>
            <a:r>
              <a:rPr lang="th-TH" sz="20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ัฏฐ์</a:t>
            </a:r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สอนดี</a:t>
            </a:r>
          </a:p>
          <a:p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ตำแหน่ง ครู </a:t>
            </a:r>
            <a:r>
              <a:rPr lang="th-TH" sz="20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คศ</a:t>
            </a:r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.๒</a:t>
            </a:r>
            <a:endParaRPr lang="th-TH" sz="2000" u="sng" dirty="0">
              <a:solidFill>
                <a:schemeClr val="bg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D34CC1CA-39A9-3D7E-8A08-24FF773376DA}"/>
              </a:ext>
            </a:extLst>
          </p:cNvPr>
          <p:cNvSpPr txBox="1"/>
          <p:nvPr/>
        </p:nvSpPr>
        <p:spPr>
          <a:xfrm>
            <a:off x="1327882" y="9843405"/>
            <a:ext cx="4903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โรงเรียนบ้านเด็กดีวิทยาคม อำเภอเมือง จังหวัดเชียงใหม่</a:t>
            </a:r>
          </a:p>
          <a:p>
            <a:pPr algn="ctr"/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สำนักงานเขตพื้นที่การศึกษาประถมศึกษาเชียงใหม่ เขต ๔</a:t>
            </a:r>
            <a:endParaRPr lang="th-TH" sz="1400" u="sng" dirty="0">
              <a:solidFill>
                <a:schemeClr val="bg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F7F85110-93D4-C466-5C3C-78BD2CE6D778}"/>
              </a:ext>
            </a:extLst>
          </p:cNvPr>
          <p:cNvSpPr txBox="1"/>
          <p:nvPr/>
        </p:nvSpPr>
        <p:spPr>
          <a:xfrm>
            <a:off x="5447404" y="2115268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u="sng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ปีการศึกษา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5551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DD5C80D-DB13-B803-6E2D-D33A66627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" y="156"/>
            <a:ext cx="7558415" cy="1069150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72D27066-D3BF-CEE4-0141-70312E7C04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-1" r="79513" b="76138"/>
          <a:stretch/>
        </p:blipFill>
        <p:spPr>
          <a:xfrm flipH="1">
            <a:off x="6011094" y="156"/>
            <a:ext cx="1547950" cy="255131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0CBDCF21-CC5A-4915-FDDF-519B83443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0" t="42762" b="27166"/>
          <a:stretch/>
        </p:blipFill>
        <p:spPr>
          <a:xfrm flipH="1">
            <a:off x="630" y="4572000"/>
            <a:ext cx="1895664" cy="3215148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8C3F6392-A280-47B2-6DDA-C751026726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85" b="9647"/>
          <a:stretch/>
        </p:blipFill>
        <p:spPr>
          <a:xfrm flipH="1">
            <a:off x="630" y="6990735"/>
            <a:ext cx="7558415" cy="2669460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15EC341D-F3F2-C7B1-E94D-BB97176249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6" t="60832" b="14200"/>
          <a:stretch/>
        </p:blipFill>
        <p:spPr>
          <a:xfrm flipH="1">
            <a:off x="630" y="6504039"/>
            <a:ext cx="5877729" cy="2669460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7C027531-DED2-FBC9-B814-AF1EAE55FB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3" b="90353"/>
          <a:stretch/>
        </p:blipFill>
        <p:spPr>
          <a:xfrm flipH="1">
            <a:off x="3371132" y="156"/>
            <a:ext cx="4187912" cy="1031462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49DB0A56-CFBB-3DA4-2C26-5C84290BF2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45"/>
          <a:stretch/>
        </p:blipFill>
        <p:spPr>
          <a:xfrm flipH="1">
            <a:off x="630" y="9424218"/>
            <a:ext cx="7558415" cy="1267437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FF947D4E-1D2B-BDD7-752E-76BBAB7C2A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t="69802" r="72860" b="17242"/>
          <a:stretch/>
        </p:blipFill>
        <p:spPr>
          <a:xfrm flipH="1">
            <a:off x="5507674" y="7463080"/>
            <a:ext cx="1895665" cy="1385185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53DF865-E29D-8DEE-DA4D-2CDD742CEB19}"/>
              </a:ext>
            </a:extLst>
          </p:cNvPr>
          <p:cNvSpPr txBox="1"/>
          <p:nvPr/>
        </p:nvSpPr>
        <p:spPr>
          <a:xfrm>
            <a:off x="1659842" y="4798077"/>
            <a:ext cx="4397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chemeClr val="bg2">
                    <a:lumMod val="25000"/>
                  </a:scheme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โรงเรียนบ้านเด็กดีวิทยาคม</a:t>
            </a:r>
          </a:p>
          <a:p>
            <a:pPr algn="ctr"/>
            <a:r>
              <a:rPr lang="th-TH" sz="1400" dirty="0">
                <a:solidFill>
                  <a:schemeClr val="bg2">
                    <a:lumMod val="25000"/>
                  </a:scheme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สำนักงานเขตพื้นที่การศึกษาประถมศึกษาเชียงใหม่เขต 4</a:t>
            </a:r>
          </a:p>
          <a:p>
            <a:pPr algn="ctr"/>
            <a:r>
              <a:rPr lang="th-TH" sz="1400" dirty="0">
                <a:solidFill>
                  <a:schemeClr val="bg2">
                    <a:lumMod val="25000"/>
                  </a:scheme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สำนักงานคณะกรรมการการศึกษาขั้นพื้นฐาน</a:t>
            </a:r>
          </a:p>
          <a:p>
            <a:pPr algn="ctr"/>
            <a:r>
              <a:rPr lang="th-TH" sz="1400" dirty="0">
                <a:solidFill>
                  <a:schemeClr val="bg2">
                    <a:lumMod val="25000"/>
                  </a:scheme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กระทรวงศึกษาธิการ</a:t>
            </a:r>
            <a:endParaRPr lang="th-TH" sz="1200" u="sng" dirty="0">
              <a:solidFill>
                <a:schemeClr val="bg2">
                  <a:lumMod val="25000"/>
                </a:scheme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0FB146C-7D7F-CA7D-0BD5-85725D8A71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2" y="3657600"/>
            <a:ext cx="1042376" cy="104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8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DD5C80D-DB13-B803-6E2D-D33A66627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" y="156"/>
            <a:ext cx="7558415" cy="10691500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50BCCEF-AABB-0515-05BA-4B895F8F4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30" b="76413"/>
          <a:stretch/>
        </p:blipFill>
        <p:spPr>
          <a:xfrm>
            <a:off x="630" y="156"/>
            <a:ext cx="1577447" cy="2521818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C870BDE-A569-0E8C-3564-5A5EE4918C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6" t="43037" b="27305"/>
          <a:stretch/>
        </p:blipFill>
        <p:spPr>
          <a:xfrm>
            <a:off x="5737123" y="4601497"/>
            <a:ext cx="1821922" cy="317090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5BB274A-B6C3-9025-CB58-44D9A1D173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85" b="9647"/>
          <a:stretch/>
        </p:blipFill>
        <p:spPr>
          <a:xfrm>
            <a:off x="630" y="6990735"/>
            <a:ext cx="7558415" cy="266946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A0281CAF-C5E7-45E9-D437-C0CDE5B6C4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0" t="60971" b="14061"/>
          <a:stretch/>
        </p:blipFill>
        <p:spPr>
          <a:xfrm>
            <a:off x="1578077" y="6518786"/>
            <a:ext cx="5980968" cy="2669461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83F25F9C-9E97-8A5A-F856-03239EE7F9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3" b="90353"/>
          <a:stretch/>
        </p:blipFill>
        <p:spPr>
          <a:xfrm>
            <a:off x="631" y="156"/>
            <a:ext cx="4187912" cy="1031462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D47FD789-D039-D132-D602-7009E39CF9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6" t="18345" b="71447"/>
          <a:stretch/>
        </p:blipFill>
        <p:spPr>
          <a:xfrm>
            <a:off x="4645742" y="1961535"/>
            <a:ext cx="2913303" cy="1091382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001E732F-13FE-A88B-34EA-F2180FA334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83"/>
          <a:stretch/>
        </p:blipFill>
        <p:spPr>
          <a:xfrm>
            <a:off x="630" y="9438968"/>
            <a:ext cx="7558415" cy="1252688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945AE814-08AD-83A7-1762-200AD46453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" t="69385" r="72495" b="15442"/>
          <a:stretch/>
        </p:blipFill>
        <p:spPr>
          <a:xfrm>
            <a:off x="147484" y="7418439"/>
            <a:ext cx="1932039" cy="1622166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6ED1A1B6-C0C9-2B49-376A-A1730CFA7F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17241" r="39403" b="40409"/>
          <a:stretch/>
        </p:blipFill>
        <p:spPr>
          <a:xfrm>
            <a:off x="156336" y="1843548"/>
            <a:ext cx="4424514" cy="4527755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47B5C3D9-B308-E90C-E772-5C9D23B1AD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7" t="39267" r="6349" b="34615"/>
          <a:stretch/>
        </p:blipFill>
        <p:spPr>
          <a:xfrm>
            <a:off x="4580851" y="4198374"/>
            <a:ext cx="2498376" cy="2792361"/>
          </a:xfrm>
          <a:prstGeom prst="rect">
            <a:avLst/>
          </a:prstGeom>
        </p:spPr>
      </p:pic>
      <p:sp>
        <p:nvSpPr>
          <p:cNvPr id="20" name="วงรี 19">
            <a:extLst>
              <a:ext uri="{FF2B5EF4-FFF2-40B4-BE49-F238E27FC236}">
                <a16:creationId xmlns:a16="http://schemas.microsoft.com/office/drawing/2014/main" id="{8E7B3306-2A27-A096-34FA-C62DD6F8F14F}"/>
              </a:ext>
            </a:extLst>
          </p:cNvPr>
          <p:cNvSpPr/>
          <p:nvPr/>
        </p:nvSpPr>
        <p:spPr>
          <a:xfrm>
            <a:off x="519745" y="2193514"/>
            <a:ext cx="3863720" cy="38637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E9F0A32F-24A4-CDDF-3532-5B186D8C5172}"/>
              </a:ext>
            </a:extLst>
          </p:cNvPr>
          <p:cNvSpPr/>
          <p:nvPr/>
        </p:nvSpPr>
        <p:spPr>
          <a:xfrm>
            <a:off x="4713826" y="4475766"/>
            <a:ext cx="2160994" cy="21609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2751E5E5-4F98-559F-BDDB-2921F28FC77C}"/>
              </a:ext>
            </a:extLst>
          </p:cNvPr>
          <p:cNvGrpSpPr/>
          <p:nvPr/>
        </p:nvGrpSpPr>
        <p:grpSpPr>
          <a:xfrm>
            <a:off x="355046" y="412548"/>
            <a:ext cx="1162434" cy="1151343"/>
            <a:chOff x="4611756" y="377687"/>
            <a:chExt cx="1655753" cy="16399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" name="รูปภาพ 4" descr="รูปภาพประกอบด้วย โคมไฟ, สีอ่อน, ท้องฟ้ายามค่ำคืน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608C5BCF-250B-4A94-1268-51BA3FC211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31" t="4997" r="41379" b="73310"/>
            <a:stretch/>
          </p:blipFill>
          <p:spPr>
            <a:xfrm>
              <a:off x="4611756" y="377687"/>
              <a:ext cx="1655753" cy="1639956"/>
            </a:xfrm>
            <a:prstGeom prst="rect">
              <a:avLst/>
            </a:prstGeom>
          </p:spPr>
        </p:pic>
        <p:pic>
          <p:nvPicPr>
            <p:cNvPr id="8" name="รูปภาพ 7">
              <a:extLst>
                <a:ext uri="{FF2B5EF4-FFF2-40B4-BE49-F238E27FC236}">
                  <a16:creationId xmlns:a16="http://schemas.microsoft.com/office/drawing/2014/main" id="{44EADFB1-FE77-AA90-BF3A-8F321B4BC7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47" t="6837" r="42735" b="75020"/>
            <a:stretch/>
          </p:blipFill>
          <p:spPr>
            <a:xfrm>
              <a:off x="4731026" y="516835"/>
              <a:ext cx="1391478" cy="1371600"/>
            </a:xfrm>
            <a:prstGeom prst="rect">
              <a:avLst/>
            </a:prstGeom>
          </p:spPr>
        </p:pic>
        <p:pic>
          <p:nvPicPr>
            <p:cNvPr id="10" name="รูปภาพ 9" descr="รูปภาพประกอบด้วย ท้องฟ้ายามค่ำคืน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BB7C77E2-A6D7-518B-3C70-7D9F4F93C0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9" t="7568" r="45710" b="78702"/>
            <a:stretch/>
          </p:blipFill>
          <p:spPr>
            <a:xfrm>
              <a:off x="5068957" y="572167"/>
              <a:ext cx="735496" cy="1037971"/>
            </a:xfrm>
            <a:prstGeom prst="rect">
              <a:avLst/>
            </a:prstGeom>
          </p:spPr>
        </p:pic>
        <p:pic>
          <p:nvPicPr>
            <p:cNvPr id="12" name="รูปภาพ 11" descr="รูปภาพประกอบด้วย ท้องฟ้ายามค่ำคืน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9971699D-69C1-AEAB-16BA-FCF10F732D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20" t="16518" r="44086" b="75938"/>
            <a:stretch/>
          </p:blipFill>
          <p:spPr>
            <a:xfrm>
              <a:off x="4866968" y="1248696"/>
              <a:ext cx="1111045" cy="570271"/>
            </a:xfrm>
            <a:prstGeom prst="rect">
              <a:avLst/>
            </a:prstGeom>
          </p:spPr>
        </p:pic>
      </p:grp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A01DB72-48E9-897C-9851-E419558AE38F}"/>
              </a:ext>
            </a:extLst>
          </p:cNvPr>
          <p:cNvSpPr txBox="1"/>
          <p:nvPr/>
        </p:nvSpPr>
        <p:spPr>
          <a:xfrm>
            <a:off x="1612920" y="531685"/>
            <a:ext cx="3945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รายงานผลการนำนักเรียนเข้าแข่งขัน</a:t>
            </a:r>
          </a:p>
          <a:p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งาน</a:t>
            </a:r>
            <a:r>
              <a:rPr lang="th-TH" sz="2000" dirty="0" err="1">
                <a:latin typeface="Mitr" panose="00000500000000000000" pitchFamily="2" charset="-34"/>
                <a:cs typeface="Mitr" panose="00000500000000000000" pitchFamily="2" charset="-34"/>
              </a:rPr>
              <a:t>ศิลป</a:t>
            </a:r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หัตถกรรมนักเรียน</a:t>
            </a:r>
          </a:p>
          <a:p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ระดับชาติ ครั้งที่ ๗๐ </a:t>
            </a:r>
            <a:endParaRPr lang="th-TH" sz="2400" u="sng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7B6F6B9A-7C46-BB17-8C33-121A016F78FA}"/>
              </a:ext>
            </a:extLst>
          </p:cNvPr>
          <p:cNvSpPr txBox="1"/>
          <p:nvPr/>
        </p:nvSpPr>
        <p:spPr>
          <a:xfrm>
            <a:off x="5429772" y="2358927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solidFill>
                  <a:srgbClr val="FFFF00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๒๕๖๕</a:t>
            </a:r>
            <a:endParaRPr lang="th-TH" sz="3200" u="sng" dirty="0">
              <a:solidFill>
                <a:srgbClr val="FFFF00"/>
              </a:solidFill>
              <a:latin typeface="Mitr Medium" panose="00000600000000000000" pitchFamily="2" charset="-34"/>
              <a:cs typeface="Mitr Medium" panose="00000600000000000000" pitchFamily="2" charset="-34"/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84B8CE70-68AB-C172-54ED-AF8B01A657CD}"/>
              </a:ext>
            </a:extLst>
          </p:cNvPr>
          <p:cNvSpPr txBox="1"/>
          <p:nvPr/>
        </p:nvSpPr>
        <p:spPr>
          <a:xfrm>
            <a:off x="2845548" y="7816645"/>
            <a:ext cx="2803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นางสาว</a:t>
            </a:r>
            <a:r>
              <a:rPr lang="th-TH" sz="20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กัล</a:t>
            </a:r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ศณ</a:t>
            </a:r>
            <a:r>
              <a:rPr lang="th-TH" sz="20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ัฏฐ์</a:t>
            </a:r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สอนดี</a:t>
            </a:r>
          </a:p>
          <a:p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ตำแหน่ง ครู </a:t>
            </a:r>
            <a:r>
              <a:rPr lang="th-TH" sz="20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คศ</a:t>
            </a:r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.๒</a:t>
            </a:r>
            <a:endParaRPr lang="th-TH" sz="2000" u="sng" dirty="0">
              <a:solidFill>
                <a:schemeClr val="bg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A83B12D8-AB86-DCC3-1B3C-BC18BE131ED3}"/>
              </a:ext>
            </a:extLst>
          </p:cNvPr>
          <p:cNvSpPr txBox="1"/>
          <p:nvPr/>
        </p:nvSpPr>
        <p:spPr>
          <a:xfrm>
            <a:off x="1327882" y="9843405"/>
            <a:ext cx="4903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โรงเรียนบ้านเด็กดีวิทยาคม อำเภอเมือง จังหวัดเชียงใหม่</a:t>
            </a:r>
          </a:p>
          <a:p>
            <a:pPr algn="ctr"/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สำนักงานเขตพื้นที่การศึกษาประถมศึกษาเชียงใหม่ เขต ๔</a:t>
            </a:r>
            <a:endParaRPr lang="th-TH" sz="1400" u="sng" dirty="0">
              <a:solidFill>
                <a:schemeClr val="bg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098BD2B9-BEB3-2104-754B-4A61CA0EF62E}"/>
              </a:ext>
            </a:extLst>
          </p:cNvPr>
          <p:cNvSpPr txBox="1"/>
          <p:nvPr/>
        </p:nvSpPr>
        <p:spPr>
          <a:xfrm>
            <a:off x="5447404" y="2115268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u="sng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ปีการศึกษา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76383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DD5C80D-DB13-B803-6E2D-D33A66627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" y="156"/>
            <a:ext cx="7558415" cy="10691500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C68F51C-AC2E-7B6A-F4A9-1630D9AFD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30" b="76413"/>
          <a:stretch/>
        </p:blipFill>
        <p:spPr>
          <a:xfrm flipH="1">
            <a:off x="5981598" y="156"/>
            <a:ext cx="1577447" cy="2521818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3C62AF1-CB7F-BBC1-45FB-04F1A60ECC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6" t="43037" b="27305"/>
          <a:stretch/>
        </p:blipFill>
        <p:spPr>
          <a:xfrm flipH="1">
            <a:off x="630" y="4601497"/>
            <a:ext cx="1821922" cy="3170904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538B569-F858-DF27-5FC2-DE26217A99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85" b="9647"/>
          <a:stretch/>
        </p:blipFill>
        <p:spPr>
          <a:xfrm flipH="1">
            <a:off x="630" y="6990735"/>
            <a:ext cx="7558415" cy="266946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F9E67E1-EFA2-A51A-5B7D-7069CE6618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0" t="60971" b="14061"/>
          <a:stretch/>
        </p:blipFill>
        <p:spPr>
          <a:xfrm flipH="1">
            <a:off x="630" y="6518786"/>
            <a:ext cx="5980968" cy="2669461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798868E-80F4-3D79-6ABD-CB31494364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3" b="90353"/>
          <a:stretch/>
        </p:blipFill>
        <p:spPr>
          <a:xfrm flipH="1">
            <a:off x="3371132" y="156"/>
            <a:ext cx="4187912" cy="103146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5FCE5F4-0D73-1111-3FD7-71202192D8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83"/>
          <a:stretch/>
        </p:blipFill>
        <p:spPr>
          <a:xfrm flipH="1">
            <a:off x="630" y="9438968"/>
            <a:ext cx="7558415" cy="1252688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F5A29AEA-E868-D2FE-BD0D-EFCE71307F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" t="69385" r="72495" b="15442"/>
          <a:stretch/>
        </p:blipFill>
        <p:spPr>
          <a:xfrm flipH="1">
            <a:off x="5480152" y="7418439"/>
            <a:ext cx="1932039" cy="162216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8ABB37CD-E795-7A88-828F-1A80AE3BC55F}"/>
              </a:ext>
            </a:extLst>
          </p:cNvPr>
          <p:cNvSpPr txBox="1"/>
          <p:nvPr/>
        </p:nvSpPr>
        <p:spPr>
          <a:xfrm>
            <a:off x="1659842" y="4798077"/>
            <a:ext cx="4397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chemeClr val="bg2">
                    <a:lumMod val="25000"/>
                  </a:scheme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โรงเรียนบ้านเด็กดีวิทยาคม</a:t>
            </a:r>
          </a:p>
          <a:p>
            <a:pPr algn="ctr"/>
            <a:r>
              <a:rPr lang="th-TH" sz="1400" dirty="0">
                <a:solidFill>
                  <a:schemeClr val="bg2">
                    <a:lumMod val="25000"/>
                  </a:scheme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สำนักงานเขตพื้นที่การศึกษาประถมศึกษาเชียงใหม่เขต 4</a:t>
            </a:r>
          </a:p>
          <a:p>
            <a:pPr algn="ctr"/>
            <a:r>
              <a:rPr lang="th-TH" sz="1400" dirty="0">
                <a:solidFill>
                  <a:schemeClr val="bg2">
                    <a:lumMod val="25000"/>
                  </a:scheme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สำนักงานคณะกรรมการการศึกษาขั้นพื้นฐาน</a:t>
            </a:r>
          </a:p>
          <a:p>
            <a:pPr algn="ctr"/>
            <a:r>
              <a:rPr lang="th-TH" sz="1400" dirty="0">
                <a:solidFill>
                  <a:schemeClr val="bg2">
                    <a:lumMod val="25000"/>
                  </a:scheme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กระทรวงศึกษาธิการ</a:t>
            </a:r>
            <a:endParaRPr lang="th-TH" sz="1200" u="sng" dirty="0">
              <a:solidFill>
                <a:schemeClr val="bg2">
                  <a:lumMod val="25000"/>
                </a:scheme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D4E8FBC5-2C66-4386-B872-FD981D329C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2" y="3657600"/>
            <a:ext cx="1042376" cy="104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97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DD5C80D-DB13-B803-6E2D-D33A66627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" y="156"/>
            <a:ext cx="7558415" cy="10691500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FD0CBE1-CB71-2911-475B-466CA573DE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01" b="75999"/>
          <a:stretch/>
        </p:blipFill>
        <p:spPr>
          <a:xfrm>
            <a:off x="630" y="156"/>
            <a:ext cx="1488957" cy="256606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EF4B36C-B481-F9D2-FB81-EA83CED410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5" t="42762" b="27028"/>
          <a:stretch/>
        </p:blipFill>
        <p:spPr>
          <a:xfrm>
            <a:off x="5707626" y="4572000"/>
            <a:ext cx="1851419" cy="3229897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C3E3718-1E95-A261-3891-3D7D0DBCB7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85" b="9647"/>
          <a:stretch/>
        </p:blipFill>
        <p:spPr>
          <a:xfrm>
            <a:off x="630" y="6990735"/>
            <a:ext cx="7558415" cy="266946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814C737-E1B8-7428-85E4-51F286C795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61108" b="13924"/>
          <a:stretch/>
        </p:blipFill>
        <p:spPr>
          <a:xfrm>
            <a:off x="1622323" y="6533534"/>
            <a:ext cx="5936722" cy="2669461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5EC49023-8155-263B-C9D5-4D08E82F19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83" b="90353"/>
          <a:stretch/>
        </p:blipFill>
        <p:spPr>
          <a:xfrm>
            <a:off x="630" y="156"/>
            <a:ext cx="4158415" cy="1031462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179DA691-3671-3691-10BB-F3BA5BC03A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6" t="18483" b="71447"/>
          <a:stretch/>
        </p:blipFill>
        <p:spPr>
          <a:xfrm>
            <a:off x="4645742" y="1976284"/>
            <a:ext cx="2913303" cy="1076632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DDF6A1AE-DC5C-79BB-56D4-4E78BBDDFB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83"/>
          <a:stretch/>
        </p:blipFill>
        <p:spPr>
          <a:xfrm>
            <a:off x="630" y="9438968"/>
            <a:ext cx="7558415" cy="1252688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80AEEA39-88DB-80C8-9CD3-8F8748B124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69937" r="71716" b="15710"/>
          <a:stretch/>
        </p:blipFill>
        <p:spPr>
          <a:xfrm>
            <a:off x="132735" y="7477432"/>
            <a:ext cx="2005781" cy="1534601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1FE4578E-3203-A506-2954-0CD31F1594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17241" r="39403" b="40409"/>
          <a:stretch/>
        </p:blipFill>
        <p:spPr>
          <a:xfrm>
            <a:off x="156336" y="1843548"/>
            <a:ext cx="4424514" cy="4527755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F3B51D77-6270-495D-EC6A-91E9D33EFFB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7" t="39267" r="6349" b="34615"/>
          <a:stretch/>
        </p:blipFill>
        <p:spPr>
          <a:xfrm>
            <a:off x="4580851" y="4198374"/>
            <a:ext cx="2498376" cy="2792361"/>
          </a:xfrm>
          <a:prstGeom prst="rect">
            <a:avLst/>
          </a:prstGeom>
        </p:spPr>
      </p:pic>
      <p:sp>
        <p:nvSpPr>
          <p:cNvPr id="20" name="วงรี 19">
            <a:extLst>
              <a:ext uri="{FF2B5EF4-FFF2-40B4-BE49-F238E27FC236}">
                <a16:creationId xmlns:a16="http://schemas.microsoft.com/office/drawing/2014/main" id="{BDD18C98-D5BB-FFFC-FA47-8CD17409FA16}"/>
              </a:ext>
            </a:extLst>
          </p:cNvPr>
          <p:cNvSpPr/>
          <p:nvPr/>
        </p:nvSpPr>
        <p:spPr>
          <a:xfrm>
            <a:off x="519745" y="2193514"/>
            <a:ext cx="3863720" cy="38637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5ED49E5A-9547-8AB8-B040-EB21C8E08D89}"/>
              </a:ext>
            </a:extLst>
          </p:cNvPr>
          <p:cNvSpPr/>
          <p:nvPr/>
        </p:nvSpPr>
        <p:spPr>
          <a:xfrm>
            <a:off x="4713826" y="4475766"/>
            <a:ext cx="2160994" cy="21609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377E1C92-3F1D-261C-F105-61D264AE03D9}"/>
              </a:ext>
            </a:extLst>
          </p:cNvPr>
          <p:cNvGrpSpPr/>
          <p:nvPr/>
        </p:nvGrpSpPr>
        <p:grpSpPr>
          <a:xfrm>
            <a:off x="355046" y="412548"/>
            <a:ext cx="1162434" cy="1151343"/>
            <a:chOff x="4611756" y="377687"/>
            <a:chExt cx="1655753" cy="16399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" name="รูปภาพ 4" descr="รูปภาพประกอบด้วย โคมไฟ, สีอ่อน, ท้องฟ้ายามค่ำคืน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D4774FCD-FA52-EA83-951D-29F06C52A5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31" t="4997" r="41379" b="73310"/>
            <a:stretch/>
          </p:blipFill>
          <p:spPr>
            <a:xfrm>
              <a:off x="4611756" y="377687"/>
              <a:ext cx="1655753" cy="1639956"/>
            </a:xfrm>
            <a:prstGeom prst="rect">
              <a:avLst/>
            </a:prstGeom>
          </p:spPr>
        </p:pic>
        <p:pic>
          <p:nvPicPr>
            <p:cNvPr id="8" name="รูปภาพ 7">
              <a:extLst>
                <a:ext uri="{FF2B5EF4-FFF2-40B4-BE49-F238E27FC236}">
                  <a16:creationId xmlns:a16="http://schemas.microsoft.com/office/drawing/2014/main" id="{FBB36D20-1BDE-82F5-25AA-4CC12FDA78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47" t="6837" r="42735" b="75020"/>
            <a:stretch/>
          </p:blipFill>
          <p:spPr>
            <a:xfrm>
              <a:off x="4731026" y="516835"/>
              <a:ext cx="1391478" cy="1371600"/>
            </a:xfrm>
            <a:prstGeom prst="rect">
              <a:avLst/>
            </a:prstGeom>
          </p:spPr>
        </p:pic>
        <p:pic>
          <p:nvPicPr>
            <p:cNvPr id="10" name="รูปภาพ 9" descr="รูปภาพประกอบด้วย ท้องฟ้ายามค่ำคืน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6B96A506-BA1E-CD7F-A57A-9B4F69449C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9" t="7568" r="45710" b="78702"/>
            <a:stretch/>
          </p:blipFill>
          <p:spPr>
            <a:xfrm>
              <a:off x="5068957" y="572167"/>
              <a:ext cx="735496" cy="1037971"/>
            </a:xfrm>
            <a:prstGeom prst="rect">
              <a:avLst/>
            </a:prstGeom>
          </p:spPr>
        </p:pic>
        <p:pic>
          <p:nvPicPr>
            <p:cNvPr id="12" name="รูปภาพ 11" descr="รูปภาพประกอบด้วย ท้องฟ้ายามค่ำคืน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81B3DCE7-26F0-1F93-D6BC-B642242D8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20" t="16518" r="44086" b="75938"/>
            <a:stretch/>
          </p:blipFill>
          <p:spPr>
            <a:xfrm>
              <a:off x="4866968" y="1248696"/>
              <a:ext cx="1111045" cy="570271"/>
            </a:xfrm>
            <a:prstGeom prst="rect">
              <a:avLst/>
            </a:prstGeom>
          </p:spPr>
        </p:pic>
      </p:grp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5CEC8684-0F1B-A4DE-0C13-689C4BA3CDCB}"/>
              </a:ext>
            </a:extLst>
          </p:cNvPr>
          <p:cNvSpPr txBox="1"/>
          <p:nvPr/>
        </p:nvSpPr>
        <p:spPr>
          <a:xfrm>
            <a:off x="1612920" y="531685"/>
            <a:ext cx="3945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รายงานผลการนำนักเรียนเข้าแข่งขัน</a:t>
            </a:r>
          </a:p>
          <a:p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งาน</a:t>
            </a:r>
            <a:r>
              <a:rPr lang="th-TH" sz="2000" dirty="0" err="1">
                <a:latin typeface="Mitr" panose="00000500000000000000" pitchFamily="2" charset="-34"/>
                <a:cs typeface="Mitr" panose="00000500000000000000" pitchFamily="2" charset="-34"/>
              </a:rPr>
              <a:t>ศิลป</a:t>
            </a:r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หัตถกรรมนักเรียน</a:t>
            </a:r>
          </a:p>
          <a:p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ระดับชาติ ครั้งที่ ๗๐ </a:t>
            </a:r>
            <a:endParaRPr lang="th-TH" sz="2400" u="sng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E14C38F8-7FDB-36D1-766B-48251D60421E}"/>
              </a:ext>
            </a:extLst>
          </p:cNvPr>
          <p:cNvSpPr txBox="1"/>
          <p:nvPr/>
        </p:nvSpPr>
        <p:spPr>
          <a:xfrm>
            <a:off x="5429772" y="2358927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solidFill>
                  <a:srgbClr val="FFFF00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๒๕๖๕</a:t>
            </a:r>
            <a:endParaRPr lang="th-TH" sz="3200" u="sng" dirty="0">
              <a:solidFill>
                <a:srgbClr val="FFFF00"/>
              </a:solidFill>
              <a:latin typeface="Mitr Medium" panose="00000600000000000000" pitchFamily="2" charset="-34"/>
              <a:cs typeface="Mitr Medium" panose="00000600000000000000" pitchFamily="2" charset="-34"/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F93389D4-E1FB-D46A-220E-AA535485B6E9}"/>
              </a:ext>
            </a:extLst>
          </p:cNvPr>
          <p:cNvSpPr txBox="1"/>
          <p:nvPr/>
        </p:nvSpPr>
        <p:spPr>
          <a:xfrm>
            <a:off x="2845548" y="7816645"/>
            <a:ext cx="2803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นางสาว</a:t>
            </a:r>
            <a:r>
              <a:rPr lang="th-TH" sz="20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กัล</a:t>
            </a:r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ศณ</a:t>
            </a:r>
            <a:r>
              <a:rPr lang="th-TH" sz="20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ัฏฐ์</a:t>
            </a:r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สอนดี</a:t>
            </a:r>
          </a:p>
          <a:p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ตำแหน่ง ครู </a:t>
            </a:r>
            <a:r>
              <a:rPr lang="th-TH" sz="20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คศ</a:t>
            </a:r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.๒</a:t>
            </a:r>
            <a:endParaRPr lang="th-TH" sz="2000" u="sng" dirty="0">
              <a:solidFill>
                <a:schemeClr val="bg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411810CE-1233-B7B1-1066-9E0721DB6FD2}"/>
              </a:ext>
            </a:extLst>
          </p:cNvPr>
          <p:cNvSpPr txBox="1"/>
          <p:nvPr/>
        </p:nvSpPr>
        <p:spPr>
          <a:xfrm>
            <a:off x="1327882" y="9843405"/>
            <a:ext cx="4903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โรงเรียนบ้านเด็กดีวิทยาคม อำเภอเมือง จังหวัดเชียงใหม่</a:t>
            </a:r>
          </a:p>
          <a:p>
            <a:pPr algn="ctr"/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สำนักงานเขตพื้นที่การศึกษาประถมศึกษาเชียงใหม่ เขต ๔</a:t>
            </a:r>
            <a:endParaRPr lang="th-TH" sz="1400" u="sng" dirty="0">
              <a:solidFill>
                <a:schemeClr val="bg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BDABC29A-BC26-9CD5-4DD3-DF6EC18C1D91}"/>
              </a:ext>
            </a:extLst>
          </p:cNvPr>
          <p:cNvSpPr txBox="1"/>
          <p:nvPr/>
        </p:nvSpPr>
        <p:spPr>
          <a:xfrm>
            <a:off x="5447404" y="2115268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u="sng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ปีการศึกษา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268950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DD5C80D-DB13-B803-6E2D-D33A66627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" y="156"/>
            <a:ext cx="7558415" cy="10691500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7C549DAE-35C6-28BD-4199-6E43FF83C0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01" b="75999"/>
          <a:stretch/>
        </p:blipFill>
        <p:spPr>
          <a:xfrm flipH="1">
            <a:off x="6070088" y="156"/>
            <a:ext cx="1488957" cy="2566063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D502D44-79B8-ABE4-8549-B2E5AAC117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5" t="42762" b="27028"/>
          <a:stretch/>
        </p:blipFill>
        <p:spPr>
          <a:xfrm flipH="1">
            <a:off x="630" y="4572000"/>
            <a:ext cx="1851419" cy="3229897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39D1507-C4EB-1121-0A87-A5C7768161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85" b="9647"/>
          <a:stretch/>
        </p:blipFill>
        <p:spPr>
          <a:xfrm flipH="1">
            <a:off x="630" y="6990735"/>
            <a:ext cx="7558415" cy="266946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E5C20C3-D0FB-4439-9E04-4BC42A5C58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61108" b="13924"/>
          <a:stretch/>
        </p:blipFill>
        <p:spPr>
          <a:xfrm flipH="1">
            <a:off x="630" y="6533534"/>
            <a:ext cx="5936722" cy="2669461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6D4D1F4-913B-7137-5641-16C25E683F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83" b="90353"/>
          <a:stretch/>
        </p:blipFill>
        <p:spPr>
          <a:xfrm flipH="1">
            <a:off x="3400630" y="156"/>
            <a:ext cx="4158415" cy="103146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3372096-6DEF-055A-092C-DD405E8D03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83"/>
          <a:stretch/>
        </p:blipFill>
        <p:spPr>
          <a:xfrm flipH="1">
            <a:off x="630" y="9438968"/>
            <a:ext cx="7558415" cy="1252688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7B23B977-440D-E7AC-1ED6-20A54C7AB3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69937" r="71716" b="15710"/>
          <a:stretch/>
        </p:blipFill>
        <p:spPr>
          <a:xfrm flipH="1">
            <a:off x="5421159" y="7477432"/>
            <a:ext cx="2005781" cy="1534601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30C99E26-AD4F-7546-9C44-51C366D70C4F}"/>
              </a:ext>
            </a:extLst>
          </p:cNvPr>
          <p:cNvSpPr txBox="1"/>
          <p:nvPr/>
        </p:nvSpPr>
        <p:spPr>
          <a:xfrm>
            <a:off x="1659842" y="4798077"/>
            <a:ext cx="4397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chemeClr val="bg2">
                    <a:lumMod val="25000"/>
                  </a:scheme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โรงเรียนบ้านเด็กดีวิทยาคม</a:t>
            </a:r>
          </a:p>
          <a:p>
            <a:pPr algn="ctr"/>
            <a:r>
              <a:rPr lang="th-TH" sz="1400" dirty="0">
                <a:solidFill>
                  <a:schemeClr val="bg2">
                    <a:lumMod val="25000"/>
                  </a:scheme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สำนักงานเขตพื้นที่การศึกษาประถมศึกษาเชียงใหม่เขต 4</a:t>
            </a:r>
          </a:p>
          <a:p>
            <a:pPr algn="ctr"/>
            <a:r>
              <a:rPr lang="th-TH" sz="1400" dirty="0">
                <a:solidFill>
                  <a:schemeClr val="bg2">
                    <a:lumMod val="25000"/>
                  </a:scheme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สำนักงานคณะกรรมการการศึกษาขั้นพื้นฐาน</a:t>
            </a:r>
          </a:p>
          <a:p>
            <a:pPr algn="ctr"/>
            <a:r>
              <a:rPr lang="th-TH" sz="1400" dirty="0">
                <a:solidFill>
                  <a:schemeClr val="bg2">
                    <a:lumMod val="25000"/>
                  </a:scheme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กระทรวงศึกษาธิการ</a:t>
            </a:r>
            <a:endParaRPr lang="th-TH" sz="1200" u="sng" dirty="0">
              <a:solidFill>
                <a:schemeClr val="bg2">
                  <a:lumMod val="25000"/>
                </a:scheme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06AE489E-6842-14C3-E75F-744D933349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2" y="3657600"/>
            <a:ext cx="1042376" cy="104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6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DD5C80D-DB13-B803-6E2D-D33A66627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" y="156"/>
            <a:ext cx="7558415" cy="10691500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C4D0272-E0C6-CA74-ED55-0AFE54BA4D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01" b="75861"/>
          <a:stretch/>
        </p:blipFill>
        <p:spPr>
          <a:xfrm>
            <a:off x="630" y="156"/>
            <a:ext cx="1488957" cy="258081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63FEB1C-56A8-320F-1D7A-37CBD8BFC3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0" t="42900" b="27028"/>
          <a:stretch/>
        </p:blipFill>
        <p:spPr>
          <a:xfrm>
            <a:off x="5722374" y="4586748"/>
            <a:ext cx="1836671" cy="321514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C46F7E5-3113-0FC3-642C-3E5147D205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85" b="9647"/>
          <a:stretch/>
        </p:blipFill>
        <p:spPr>
          <a:xfrm>
            <a:off x="630" y="6990735"/>
            <a:ext cx="7558415" cy="266946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9114EFE-07B6-CC78-D396-4045D9EBBA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60971" b="14061"/>
          <a:stretch/>
        </p:blipFill>
        <p:spPr>
          <a:xfrm>
            <a:off x="1637071" y="6518787"/>
            <a:ext cx="5921974" cy="266946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7C99D026-455D-FC2E-05D8-73BD7381C1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3" b="90353"/>
          <a:stretch/>
        </p:blipFill>
        <p:spPr>
          <a:xfrm>
            <a:off x="631" y="156"/>
            <a:ext cx="4187912" cy="1031462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1F4F9D65-21B6-3940-F802-7F9A303967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6" t="18345" b="71309"/>
          <a:stretch/>
        </p:blipFill>
        <p:spPr>
          <a:xfrm>
            <a:off x="4675239" y="1961534"/>
            <a:ext cx="2883806" cy="1106131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CB556F63-57E3-5FB4-4820-5AA62512C5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83"/>
          <a:stretch/>
        </p:blipFill>
        <p:spPr>
          <a:xfrm>
            <a:off x="630" y="9438968"/>
            <a:ext cx="7558415" cy="1252688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E9BDCDD7-8DD9-4DD7-AE5D-BD19BF95A3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" t="69937" r="71324" b="14891"/>
          <a:stretch/>
        </p:blipFill>
        <p:spPr>
          <a:xfrm>
            <a:off x="147484" y="7477432"/>
            <a:ext cx="2020529" cy="1622167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82895411-C8D7-732D-217D-CB67BF76BF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17241" r="39403" b="40409"/>
          <a:stretch/>
        </p:blipFill>
        <p:spPr>
          <a:xfrm>
            <a:off x="156336" y="1843548"/>
            <a:ext cx="4424514" cy="4527755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A644FE8C-EB59-5A73-1B4C-2B889B394C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7" t="39267" r="6349" b="34615"/>
          <a:stretch/>
        </p:blipFill>
        <p:spPr>
          <a:xfrm>
            <a:off x="4580851" y="4198374"/>
            <a:ext cx="2498376" cy="2792361"/>
          </a:xfrm>
          <a:prstGeom prst="rect">
            <a:avLst/>
          </a:prstGeom>
        </p:spPr>
      </p:pic>
      <p:sp>
        <p:nvSpPr>
          <p:cNvPr id="20" name="วงรี 19">
            <a:extLst>
              <a:ext uri="{FF2B5EF4-FFF2-40B4-BE49-F238E27FC236}">
                <a16:creationId xmlns:a16="http://schemas.microsoft.com/office/drawing/2014/main" id="{ED0AB6B1-886E-96E9-14AD-20D82F1FD333}"/>
              </a:ext>
            </a:extLst>
          </p:cNvPr>
          <p:cNvSpPr/>
          <p:nvPr/>
        </p:nvSpPr>
        <p:spPr>
          <a:xfrm>
            <a:off x="519745" y="2193514"/>
            <a:ext cx="3863720" cy="38637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1141D535-69CA-8659-5A8E-77A37B5EE0F0}"/>
              </a:ext>
            </a:extLst>
          </p:cNvPr>
          <p:cNvSpPr/>
          <p:nvPr/>
        </p:nvSpPr>
        <p:spPr>
          <a:xfrm>
            <a:off x="4713826" y="4475766"/>
            <a:ext cx="2160994" cy="21609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83419A1B-3C46-75B7-8A70-149F9C2CB4B1}"/>
              </a:ext>
            </a:extLst>
          </p:cNvPr>
          <p:cNvGrpSpPr/>
          <p:nvPr/>
        </p:nvGrpSpPr>
        <p:grpSpPr>
          <a:xfrm>
            <a:off x="355046" y="412548"/>
            <a:ext cx="1162434" cy="1151343"/>
            <a:chOff x="4611756" y="377687"/>
            <a:chExt cx="1655753" cy="16399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" name="รูปภาพ 4" descr="รูปภาพประกอบด้วย โคมไฟ, สีอ่อน, ท้องฟ้ายามค่ำคืน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EFA7E089-953C-8EEB-76ED-2A8B8A60A1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31" t="4997" r="41379" b="73310"/>
            <a:stretch/>
          </p:blipFill>
          <p:spPr>
            <a:xfrm>
              <a:off x="4611756" y="377687"/>
              <a:ext cx="1655753" cy="1639956"/>
            </a:xfrm>
            <a:prstGeom prst="rect">
              <a:avLst/>
            </a:prstGeom>
          </p:spPr>
        </p:pic>
        <p:pic>
          <p:nvPicPr>
            <p:cNvPr id="8" name="รูปภาพ 7">
              <a:extLst>
                <a:ext uri="{FF2B5EF4-FFF2-40B4-BE49-F238E27FC236}">
                  <a16:creationId xmlns:a16="http://schemas.microsoft.com/office/drawing/2014/main" id="{81AD4ED7-83B6-BCD2-C5C9-C2BC28BF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47" t="6837" r="42735" b="75020"/>
            <a:stretch/>
          </p:blipFill>
          <p:spPr>
            <a:xfrm>
              <a:off x="4731026" y="516835"/>
              <a:ext cx="1391478" cy="1371600"/>
            </a:xfrm>
            <a:prstGeom prst="rect">
              <a:avLst/>
            </a:prstGeom>
          </p:spPr>
        </p:pic>
        <p:pic>
          <p:nvPicPr>
            <p:cNvPr id="10" name="รูปภาพ 9" descr="รูปภาพประกอบด้วย ท้องฟ้ายามค่ำคืน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E1F28A94-AD61-0003-7BA8-D617998D6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9" t="7568" r="45710" b="78702"/>
            <a:stretch/>
          </p:blipFill>
          <p:spPr>
            <a:xfrm>
              <a:off x="5068957" y="572167"/>
              <a:ext cx="735496" cy="1037971"/>
            </a:xfrm>
            <a:prstGeom prst="rect">
              <a:avLst/>
            </a:prstGeom>
          </p:spPr>
        </p:pic>
        <p:pic>
          <p:nvPicPr>
            <p:cNvPr id="12" name="รูปภาพ 11" descr="รูปภาพประกอบด้วย ท้องฟ้ายามค่ำคืน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67D41481-0A29-231E-FDD9-9FC4FD084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20" t="16518" r="44086" b="75938"/>
            <a:stretch/>
          </p:blipFill>
          <p:spPr>
            <a:xfrm>
              <a:off x="4866968" y="1248696"/>
              <a:ext cx="1111045" cy="570271"/>
            </a:xfrm>
            <a:prstGeom prst="rect">
              <a:avLst/>
            </a:prstGeom>
          </p:spPr>
        </p:pic>
      </p:grp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E5C47075-79DB-4A3C-4253-50DB982BE839}"/>
              </a:ext>
            </a:extLst>
          </p:cNvPr>
          <p:cNvSpPr txBox="1"/>
          <p:nvPr/>
        </p:nvSpPr>
        <p:spPr>
          <a:xfrm>
            <a:off x="1612920" y="531685"/>
            <a:ext cx="3945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รายงานผลการนำนักเรียนเข้าแข่งขัน</a:t>
            </a:r>
          </a:p>
          <a:p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งาน</a:t>
            </a:r>
            <a:r>
              <a:rPr lang="th-TH" sz="2000" dirty="0" err="1">
                <a:latin typeface="Mitr" panose="00000500000000000000" pitchFamily="2" charset="-34"/>
                <a:cs typeface="Mitr" panose="00000500000000000000" pitchFamily="2" charset="-34"/>
              </a:rPr>
              <a:t>ศิลป</a:t>
            </a:r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หัตถกรรมนักเรียน</a:t>
            </a:r>
          </a:p>
          <a:p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ระดับชาติ ครั้งที่ ๗๐ </a:t>
            </a:r>
            <a:endParaRPr lang="th-TH" sz="2400" u="sng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94FBAF88-651E-D07B-0D5B-77CED29F205F}"/>
              </a:ext>
            </a:extLst>
          </p:cNvPr>
          <p:cNvSpPr txBox="1"/>
          <p:nvPr/>
        </p:nvSpPr>
        <p:spPr>
          <a:xfrm>
            <a:off x="5429772" y="2358927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solidFill>
                  <a:srgbClr val="FFFF00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๒๕๖๕</a:t>
            </a:r>
            <a:endParaRPr lang="th-TH" sz="3200" u="sng" dirty="0">
              <a:solidFill>
                <a:srgbClr val="FFFF00"/>
              </a:solidFill>
              <a:latin typeface="Mitr Medium" panose="00000600000000000000" pitchFamily="2" charset="-34"/>
              <a:cs typeface="Mitr Medium" panose="00000600000000000000" pitchFamily="2" charset="-34"/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E81EDA02-2BCE-C482-270C-0C6E0A93973E}"/>
              </a:ext>
            </a:extLst>
          </p:cNvPr>
          <p:cNvSpPr txBox="1"/>
          <p:nvPr/>
        </p:nvSpPr>
        <p:spPr>
          <a:xfrm>
            <a:off x="2845548" y="7816645"/>
            <a:ext cx="2803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นางสาว</a:t>
            </a:r>
            <a:r>
              <a:rPr lang="th-TH" sz="20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กัล</a:t>
            </a:r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ศณ</a:t>
            </a:r>
            <a:r>
              <a:rPr lang="th-TH" sz="20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ัฏฐ์</a:t>
            </a:r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สอนดี</a:t>
            </a:r>
          </a:p>
          <a:p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ตำแหน่ง ครู </a:t>
            </a:r>
            <a:r>
              <a:rPr lang="th-TH" sz="20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คศ</a:t>
            </a:r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.๒</a:t>
            </a:r>
            <a:endParaRPr lang="th-TH" sz="2000" u="sng" dirty="0">
              <a:solidFill>
                <a:schemeClr val="bg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E58E7507-9E51-8575-FA70-50CA8C93ED86}"/>
              </a:ext>
            </a:extLst>
          </p:cNvPr>
          <p:cNvSpPr txBox="1"/>
          <p:nvPr/>
        </p:nvSpPr>
        <p:spPr>
          <a:xfrm>
            <a:off x="1327882" y="9843405"/>
            <a:ext cx="4903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โรงเรียนบ้านเด็กดีวิทยาคม อำเภอเมือง จังหวัดเชียงใหม่</a:t>
            </a:r>
          </a:p>
          <a:p>
            <a:pPr algn="ctr"/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สำนักงานเขตพื้นที่การศึกษาประถมศึกษาเชียงใหม่ เขต ๔</a:t>
            </a:r>
            <a:endParaRPr lang="th-TH" sz="1400" u="sng" dirty="0">
              <a:solidFill>
                <a:schemeClr val="bg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4C312573-D909-777C-0C75-27712D56F10B}"/>
              </a:ext>
            </a:extLst>
          </p:cNvPr>
          <p:cNvSpPr txBox="1"/>
          <p:nvPr/>
        </p:nvSpPr>
        <p:spPr>
          <a:xfrm>
            <a:off x="5447404" y="2115268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u="sng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ปีการศึกษา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386510311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310</Words>
  <Application>Microsoft Office PowerPoint</Application>
  <PresentationFormat>กำหนดเอง</PresentationFormat>
  <Paragraphs>65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6" baseType="lpstr">
      <vt:lpstr>Mitr</vt:lpstr>
      <vt:lpstr>Calibri Light</vt:lpstr>
      <vt:lpstr>Calibri</vt:lpstr>
      <vt:lpstr>Mitr Medium</vt:lpstr>
      <vt:lpstr>Arial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Hauptstr. 1</dc:creator>
  <cp:lastModifiedBy>1101</cp:lastModifiedBy>
  <cp:revision>67</cp:revision>
  <dcterms:created xsi:type="dcterms:W3CDTF">2022-09-12T08:07:50Z</dcterms:created>
  <dcterms:modified xsi:type="dcterms:W3CDTF">2023-02-01T16:41:06Z</dcterms:modified>
</cp:coreProperties>
</file>