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01" r:id="rId2"/>
    <p:sldId id="282" r:id="rId3"/>
    <p:sldId id="285" r:id="rId4"/>
    <p:sldId id="286" r:id="rId5"/>
    <p:sldId id="287" r:id="rId6"/>
    <p:sldId id="303" r:id="rId7"/>
    <p:sldId id="298" r:id="rId8"/>
    <p:sldId id="304" r:id="rId9"/>
  </p:sldIdLst>
  <p:sldSz cx="9906000" cy="6858000" type="A4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0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800000"/>
    <a:srgbClr val="CC66FF"/>
    <a:srgbClr val="FF5050"/>
    <a:srgbClr val="FF0000"/>
    <a:srgbClr val="FF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82" autoAdjust="0"/>
    <p:restoredTop sz="94660"/>
  </p:normalViewPr>
  <p:slideViewPr>
    <p:cSldViewPr snapToGrid="0">
      <p:cViewPr>
        <p:scale>
          <a:sx n="50" d="100"/>
          <a:sy n="50" d="100"/>
        </p:scale>
        <p:origin x="2501" y="782"/>
      </p:cViewPr>
      <p:guideLst>
        <p:guide orient="horz" pos="2251"/>
        <p:guide pos="30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C0A0-CC8B-4C67-9560-D05B2E4E4B25}" type="datetimeFigureOut">
              <a:rPr lang="th-TH" smtClean="0"/>
              <a:t>27/03/65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A353-9F0B-430B-A3E4-397DB87C7E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7069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C0A0-CC8B-4C67-9560-D05B2E4E4B25}" type="datetimeFigureOut">
              <a:rPr lang="th-TH" smtClean="0"/>
              <a:t>27/03/65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A353-9F0B-430B-A3E4-397DB87C7E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4057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C0A0-CC8B-4C67-9560-D05B2E4E4B25}" type="datetimeFigureOut">
              <a:rPr lang="th-TH" smtClean="0"/>
              <a:t>27/03/65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A353-9F0B-430B-A3E4-397DB87C7E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566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C0A0-CC8B-4C67-9560-D05B2E4E4B25}" type="datetimeFigureOut">
              <a:rPr lang="th-TH" smtClean="0"/>
              <a:t>27/03/65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A353-9F0B-430B-A3E4-397DB87C7E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167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C0A0-CC8B-4C67-9560-D05B2E4E4B25}" type="datetimeFigureOut">
              <a:rPr lang="th-TH" smtClean="0"/>
              <a:t>27/03/65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A353-9F0B-430B-A3E4-397DB87C7E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053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C0A0-CC8B-4C67-9560-D05B2E4E4B25}" type="datetimeFigureOut">
              <a:rPr lang="th-TH" smtClean="0"/>
              <a:t>27/03/65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A353-9F0B-430B-A3E4-397DB87C7E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8189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C0A0-CC8B-4C67-9560-D05B2E4E4B25}" type="datetimeFigureOut">
              <a:rPr lang="th-TH" smtClean="0"/>
              <a:t>27/03/65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A353-9F0B-430B-A3E4-397DB87C7E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099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C0A0-CC8B-4C67-9560-D05B2E4E4B25}" type="datetimeFigureOut">
              <a:rPr lang="th-TH" smtClean="0"/>
              <a:t>27/03/65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A353-9F0B-430B-A3E4-397DB87C7E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337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C0A0-CC8B-4C67-9560-D05B2E4E4B25}" type="datetimeFigureOut">
              <a:rPr lang="th-TH" smtClean="0"/>
              <a:t>27/03/65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A353-9F0B-430B-A3E4-397DB87C7E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313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C0A0-CC8B-4C67-9560-D05B2E4E4B25}" type="datetimeFigureOut">
              <a:rPr lang="th-TH" smtClean="0"/>
              <a:t>27/03/65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A353-9F0B-430B-A3E4-397DB87C7E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4443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C0A0-CC8B-4C67-9560-D05B2E4E4B25}" type="datetimeFigureOut">
              <a:rPr lang="th-TH" smtClean="0"/>
              <a:t>27/03/65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A353-9F0B-430B-A3E4-397DB87C7E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925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CC0A0-CC8B-4C67-9560-D05B2E4E4B25}" type="datetimeFigureOut">
              <a:rPr lang="th-TH" smtClean="0"/>
              <a:t>27/03/65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9A353-9F0B-430B-A3E4-397DB87C7E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018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12" Type="http://schemas.openxmlformats.org/officeDocument/2006/relationships/image" Target="../media/image22.jpeg"/><Relationship Id="rId17" Type="http://schemas.openxmlformats.org/officeDocument/2006/relationships/image" Target="../media/image27.png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microsoft.com/office/2007/relationships/hdphoto" Target="../media/hdphoto2.wdp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3" Type="http://schemas.openxmlformats.org/officeDocument/2006/relationships/image" Target="../media/image15.jpg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17" Type="http://schemas.openxmlformats.org/officeDocument/2006/relationships/image" Target="../media/image39.jpeg"/><Relationship Id="rId2" Type="http://schemas.openxmlformats.org/officeDocument/2006/relationships/image" Target="../media/image29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openxmlformats.org/officeDocument/2006/relationships/image" Target="../media/image24.png"/><Relationship Id="rId10" Type="http://schemas.microsoft.com/office/2007/relationships/hdphoto" Target="../media/hdphoto4.wdp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3" Type="http://schemas.openxmlformats.org/officeDocument/2006/relationships/image" Target="../media/image43.png"/><Relationship Id="rId21" Type="http://schemas.microsoft.com/office/2007/relationships/hdphoto" Target="../media/hdphoto9.wdp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17" Type="http://schemas.openxmlformats.org/officeDocument/2006/relationships/image" Target="../media/image55.png"/><Relationship Id="rId2" Type="http://schemas.openxmlformats.org/officeDocument/2006/relationships/image" Target="../media/image42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5" Type="http://schemas.openxmlformats.org/officeDocument/2006/relationships/image" Target="../media/image53.jpeg"/><Relationship Id="rId10" Type="http://schemas.openxmlformats.org/officeDocument/2006/relationships/image" Target="../media/image49.jpeg"/><Relationship Id="rId19" Type="http://schemas.openxmlformats.org/officeDocument/2006/relationships/image" Target="../media/image57.png"/><Relationship Id="rId4" Type="http://schemas.microsoft.com/office/2007/relationships/hdphoto" Target="../media/hdphoto7.wdp"/><Relationship Id="rId9" Type="http://schemas.openxmlformats.org/officeDocument/2006/relationships/image" Target="../media/image48.jpg"/><Relationship Id="rId1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12.wdp"/><Relationship Id="rId18" Type="http://schemas.openxmlformats.org/officeDocument/2006/relationships/image" Target="../media/image69.png"/><Relationship Id="rId3" Type="http://schemas.openxmlformats.org/officeDocument/2006/relationships/image" Target="../media/image43.png"/><Relationship Id="rId21" Type="http://schemas.openxmlformats.org/officeDocument/2006/relationships/image" Target="../media/image72.png"/><Relationship Id="rId7" Type="http://schemas.openxmlformats.org/officeDocument/2006/relationships/image" Target="../media/image61.jpg"/><Relationship Id="rId12" Type="http://schemas.openxmlformats.org/officeDocument/2006/relationships/image" Target="../media/image64.png"/><Relationship Id="rId17" Type="http://schemas.openxmlformats.org/officeDocument/2006/relationships/image" Target="../media/image68.png"/><Relationship Id="rId2" Type="http://schemas.openxmlformats.org/officeDocument/2006/relationships/image" Target="../media/image42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microsoft.com/office/2007/relationships/hdphoto" Target="../media/hdphoto11.wdp"/><Relationship Id="rId5" Type="http://schemas.openxmlformats.org/officeDocument/2006/relationships/image" Target="../media/image59.jpeg"/><Relationship Id="rId15" Type="http://schemas.openxmlformats.org/officeDocument/2006/relationships/image" Target="../media/image66.jpeg"/><Relationship Id="rId10" Type="http://schemas.openxmlformats.org/officeDocument/2006/relationships/image" Target="../media/image63.png"/><Relationship Id="rId19" Type="http://schemas.openxmlformats.org/officeDocument/2006/relationships/image" Target="../media/image70.jpeg"/><Relationship Id="rId4" Type="http://schemas.microsoft.com/office/2007/relationships/hdphoto" Target="../media/hdphoto7.wdp"/><Relationship Id="rId9" Type="http://schemas.microsoft.com/office/2007/relationships/hdphoto" Target="../media/hdphoto10.wdp"/><Relationship Id="rId1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microsoft.com/office/2007/relationships/hdphoto" Target="../media/hdphoto13.wdp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9"/>
          <a:stretch/>
        </p:blipFill>
        <p:spPr>
          <a:xfrm>
            <a:off x="-12699" y="-20880"/>
            <a:ext cx="3855120" cy="6890215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t="1461" r="26630" b="-1461"/>
          <a:stretch/>
        </p:blipFill>
        <p:spPr>
          <a:xfrm>
            <a:off x="4556464" y="767492"/>
            <a:ext cx="5024596" cy="59470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7347D9A-F240-4163-B200-289AFA23E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707" y="-35141"/>
            <a:ext cx="5064419" cy="167437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E8A240B-CE04-4C3C-8831-5EA9A069B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819" y="-27805"/>
            <a:ext cx="5059181" cy="13248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BEB7AEA7-CAD8-4ADD-A042-48B54D10F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820" y="-20880"/>
            <a:ext cx="5059180" cy="994878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BC5F4A7-B5DE-4655-831B-C3DD8A22B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037" y="5853424"/>
            <a:ext cx="5059182" cy="999955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436BC69F-1BBE-4557-AB60-7524C7282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8692" y="-20880"/>
            <a:ext cx="1413804" cy="6877216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D4474F3A-CA17-4E50-A9E5-ADD6969D3B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4726" y="-21656"/>
            <a:ext cx="1508778" cy="689021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A12BFA5B-F6A9-46FC-A48D-27995B1280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2634" y="-27701"/>
            <a:ext cx="1486035" cy="6890214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45" y="98117"/>
            <a:ext cx="622536" cy="655301"/>
          </a:xfrm>
          <a:prstGeom prst="rect">
            <a:avLst/>
          </a:prstGeom>
        </p:spPr>
      </p:pic>
      <p:sp>
        <p:nvSpPr>
          <p:cNvPr id="18" name="สี่เหลี่ยมผืนผ้า 17"/>
          <p:cNvSpPr/>
          <p:nvPr/>
        </p:nvSpPr>
        <p:spPr>
          <a:xfrm>
            <a:off x="9520127" y="-170667"/>
            <a:ext cx="518098" cy="7028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>
            <a:off x="5710930" y="213345"/>
            <a:ext cx="2287133" cy="40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เอกสารประกอบการแนะนำตัว</a:t>
            </a:r>
            <a:endParaRPr lang="th-TH" sz="2000" dirty="0">
              <a:solidFill>
                <a:schemeClr val="accent4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cxnSp>
        <p:nvCxnSpPr>
          <p:cNvPr id="4" name="ตัวเชื่อมต่อตรง 3"/>
          <p:cNvCxnSpPr/>
          <p:nvPr/>
        </p:nvCxnSpPr>
        <p:spPr>
          <a:xfrm>
            <a:off x="5693823" y="195834"/>
            <a:ext cx="0" cy="4638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>
            <a:off x="5756873" y="328322"/>
            <a:ext cx="2894" cy="267896"/>
          </a:xfrm>
          <a:prstGeom prst="line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>
            <a:off x="6205751" y="-1179710"/>
            <a:ext cx="2706190" cy="40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2547_Ddinya-05" panose="02000000000000000000" pitchFamily="2" charset="0"/>
                <a:cs typeface="2547_Ddinya-05" panose="02000000000000000000" pitchFamily="2" charset="0"/>
              </a:rPr>
              <a:t>เอกสารประกอบการแนะนำตัว</a:t>
            </a:r>
            <a:endParaRPr lang="th-TH" sz="2000" dirty="0">
              <a:solidFill>
                <a:schemeClr val="accent4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2547_Ddinya-05" panose="02000000000000000000" pitchFamily="2" charset="0"/>
              <a:cs typeface="2547_Ddinya-05" panose="02000000000000000000" pitchFamily="2" charset="0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>
            <a:off x="5649923" y="6052911"/>
            <a:ext cx="1877898" cy="471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นางสาวสิริกร  เจรจา</a:t>
            </a:r>
            <a:endParaRPr lang="th-TH" sz="2400" dirty="0">
              <a:solidFill>
                <a:schemeClr val="accent4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>
            <a:off x="5657258" y="6347215"/>
            <a:ext cx="2712737" cy="3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ศึกษา</a:t>
            </a:r>
            <a:r>
              <a:rPr lang="th-TH" sz="1400" dirty="0" err="1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ศา</a:t>
            </a:r>
            <a:r>
              <a:rPr lang="th-TH" sz="1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สตรบัณฑิต สาขานาฏศิลป์ไทย (ละครพระ)</a:t>
            </a:r>
            <a:endParaRPr lang="th-TH" sz="1400" dirty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>
            <a:off x="5693387" y="6524473"/>
            <a:ext cx="1190383" cy="3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เกียรตินิยมอันดับ 1</a:t>
            </a:r>
            <a:endParaRPr lang="th-TH" sz="1400" dirty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 rot="16200000">
            <a:off x="1254197" y="2999637"/>
            <a:ext cx="6613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ล่องเรือต้องมีเข็มทิศ ใช้ชีวิตต้องมีจุดมุ่งหมาย</a:t>
            </a:r>
            <a:endParaRPr lang="th-TH" sz="3200" dirty="0">
              <a:solidFill>
                <a:schemeClr val="accent4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42" b="61875" l="454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15" b="35197"/>
          <a:stretch/>
        </p:blipFill>
        <p:spPr>
          <a:xfrm>
            <a:off x="10200397" y="98117"/>
            <a:ext cx="4850757" cy="7008491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203" y="378707"/>
            <a:ext cx="4222825" cy="6335785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050" y="6081128"/>
            <a:ext cx="646796" cy="64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8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4" r="10262"/>
          <a:stretch/>
        </p:blipFill>
        <p:spPr>
          <a:xfrm>
            <a:off x="4872251" y="-11575"/>
            <a:ext cx="5069308" cy="685800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-5080" y="-11575"/>
            <a:ext cx="4893547" cy="6881150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9398643" y="-23150"/>
            <a:ext cx="507357" cy="6881150"/>
          </a:xfrm>
          <a:prstGeom prst="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endParaRPr lang="th-TH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-84033" y="-11575"/>
            <a:ext cx="507357" cy="6881150"/>
          </a:xfrm>
          <a:prstGeom prst="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>
            <a:off x="1891124" y="458928"/>
            <a:ext cx="1718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ประวัติส่วนตัว</a:t>
            </a:r>
            <a:endParaRPr lang="th-TH" sz="3200" dirty="0">
              <a:solidFill>
                <a:schemeClr val="accent4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pic>
        <p:nvPicPr>
          <p:cNvPr id="60" name="รูปภาพ 5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6" b="32278" l="3376" r="33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815" b="65344"/>
          <a:stretch/>
        </p:blipFill>
        <p:spPr>
          <a:xfrm>
            <a:off x="496930" y="4213129"/>
            <a:ext cx="555200" cy="531739"/>
          </a:xfrm>
          <a:prstGeom prst="rect">
            <a:avLst/>
          </a:prstGeom>
        </p:spPr>
      </p:pic>
      <p:pic>
        <p:nvPicPr>
          <p:cNvPr id="61" name="รูปภาพ 6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6" b="33755" l="66667" r="96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30" b="65957"/>
          <a:stretch/>
        </p:blipFill>
        <p:spPr>
          <a:xfrm>
            <a:off x="534349" y="3716782"/>
            <a:ext cx="566544" cy="523098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0000" r="77000">
                        <a14:foregroundMark x1="50333" y1="30192" x2="50333" y2="30192"/>
                        <a14:foregroundMark x1="49889" y1="28654" x2="49889" y2="28654"/>
                        <a14:foregroundMark x1="49333" y1="27885" x2="49333" y2="27885"/>
                        <a14:foregroundMark x1="47444" y1="26154" x2="47444" y2="26154"/>
                        <a14:foregroundMark x1="46333" y1="26154" x2="46333" y2="26154"/>
                        <a14:foregroundMark x1="32556" y1="26154" x2="32556" y2="26154"/>
                        <a14:foregroundMark x1="32556" y1="26154" x2="32556" y2="26154"/>
                        <a14:foregroundMark x1="34444" y1="29615" x2="34444" y2="29615"/>
                        <a14:foregroundMark x1="36000" y1="32885" x2="36222" y2="34231"/>
                        <a14:foregroundMark x1="39222" y1="39423" x2="39222" y2="39423"/>
                        <a14:foregroundMark x1="42222" y1="42115" x2="43667" y2="42692"/>
                        <a14:foregroundMark x1="53444" y1="45769" x2="53444" y2="45769"/>
                        <a14:foregroundMark x1="55111" y1="48269" x2="55111" y2="48269"/>
                        <a14:foregroundMark x1="61111" y1="48654" x2="61111" y2="48654"/>
                        <a14:foregroundMark x1="62778" y1="45769" x2="62778" y2="45769"/>
                        <a14:foregroundMark x1="64778" y1="50000" x2="64778" y2="51154"/>
                        <a14:foregroundMark x1="65778" y1="55385" x2="66222" y2="56346"/>
                        <a14:foregroundMark x1="67000" y1="57500" x2="67000" y2="57500"/>
                        <a14:foregroundMark x1="67000" y1="57692" x2="67000" y2="57692"/>
                        <a14:foregroundMark x1="66889" y1="55192" x2="66556" y2="48269"/>
                        <a14:foregroundMark x1="66111" y1="37692" x2="66111" y2="35769"/>
                        <a14:foregroundMark x1="66778" y1="31538" x2="66778" y2="31538"/>
                        <a14:foregroundMark x1="66778" y1="30962" x2="66778" y2="30962"/>
                        <a14:foregroundMark x1="65778" y1="30962" x2="65778" y2="30962"/>
                        <a14:foregroundMark x1="63778" y1="33846" x2="62778" y2="35192"/>
                        <a14:foregroundMark x1="60333" y1="39808" x2="59667" y2="41154"/>
                        <a14:foregroundMark x1="55222" y1="43269" x2="55222" y2="43269"/>
                        <a14:foregroundMark x1="52778" y1="48462" x2="51111" y2="50962"/>
                        <a14:foregroundMark x1="39667" y1="71731" x2="39667" y2="71731"/>
                        <a14:foregroundMark x1="42556" y1="71731" x2="42556" y2="71731"/>
                        <a14:foregroundMark x1="43889" y1="71731" x2="45778" y2="71731"/>
                        <a14:foregroundMark x1="59111" y1="74231" x2="59111" y2="74231"/>
                        <a14:foregroundMark x1="59222" y1="74423" x2="59667" y2="74615"/>
                        <a14:foregroundMark x1="66222" y1="74231" x2="66222" y2="74231"/>
                        <a14:foregroundMark x1="65778" y1="69615" x2="65778" y2="69615"/>
                        <a14:foregroundMark x1="65778" y1="69615" x2="65778" y2="69615"/>
                        <a14:foregroundMark x1="65778" y1="67115" x2="65778" y2="67115"/>
                        <a14:foregroundMark x1="66000" y1="65385" x2="66000" y2="65385"/>
                        <a14:foregroundMark x1="66778" y1="63846" x2="66778" y2="63846"/>
                        <a14:foregroundMark x1="66778" y1="63846" x2="66444" y2="64423"/>
                        <a14:foregroundMark x1="64333" y1="64423" x2="63667" y2="64615"/>
                        <a14:foregroundMark x1="59111" y1="67308" x2="58889" y2="68077"/>
                        <a14:foregroundMark x1="56222" y1="70000" x2="56222" y2="70000"/>
                        <a14:foregroundMark x1="54222" y1="70000" x2="54222" y2="70000"/>
                        <a14:foregroundMark x1="51111" y1="70385" x2="51111" y2="70385"/>
                        <a14:foregroundMark x1="50778" y1="70962" x2="49333" y2="70769"/>
                        <a14:foregroundMark x1="43889" y1="69231" x2="42889" y2="69231"/>
                        <a14:foregroundMark x1="37667" y1="68077" x2="37667" y2="68077"/>
                        <a14:foregroundMark x1="35667" y1="68077" x2="35667" y2="68077"/>
                        <a14:foregroundMark x1="35222" y1="67308" x2="35222" y2="67308"/>
                        <a14:foregroundMark x1="34556" y1="64423" x2="34556" y2="64423"/>
                        <a14:foregroundMark x1="34111" y1="61731" x2="33778" y2="60962"/>
                        <a14:foregroundMark x1="33333" y1="57692" x2="33333" y2="56346"/>
                        <a14:foregroundMark x1="32889" y1="51923" x2="32889" y2="51923"/>
                        <a14:foregroundMark x1="32778" y1="49231" x2="32778" y2="47500"/>
                        <a14:foregroundMark x1="32889" y1="41923" x2="33333" y2="40000"/>
                        <a14:foregroundMark x1="33333" y1="37115" x2="33333" y2="34615"/>
                        <a14:foregroundMark x1="33333" y1="32115" x2="33333" y2="32115"/>
                        <a14:foregroundMark x1="33667" y1="30769" x2="33667" y2="30769"/>
                        <a14:foregroundMark x1="34444" y1="29615" x2="34444" y2="29615"/>
                        <a14:foregroundMark x1="35778" y1="28269" x2="35778" y2="28269"/>
                        <a14:foregroundMark x1="36222" y1="28077" x2="36889" y2="28077"/>
                        <a14:foregroundMark x1="38111" y1="27500" x2="39000" y2="27500"/>
                        <a14:foregroundMark x1="40444" y1="27115" x2="41889" y2="26538"/>
                        <a14:foregroundMark x1="46333" y1="26154" x2="46333" y2="26154"/>
                        <a14:foregroundMark x1="47444" y1="26154" x2="54222" y2="28077"/>
                        <a14:foregroundMark x1="54333" y1="28077" x2="54333" y2="28077"/>
                        <a14:foregroundMark x1="54333" y1="28077" x2="54889" y2="2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61" r="16437"/>
          <a:stretch/>
        </p:blipFill>
        <p:spPr>
          <a:xfrm>
            <a:off x="585931" y="4773836"/>
            <a:ext cx="507635" cy="466280"/>
          </a:xfrm>
          <a:prstGeom prst="rect">
            <a:avLst/>
          </a:prstGeom>
        </p:spPr>
      </p:pic>
      <p:pic>
        <p:nvPicPr>
          <p:cNvPr id="63" name="รูปภาพ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94" y="1043703"/>
            <a:ext cx="2069805" cy="2759739"/>
          </a:xfrm>
          <a:prstGeom prst="rect">
            <a:avLst/>
          </a:prstGeom>
        </p:spPr>
      </p:pic>
      <p:pic>
        <p:nvPicPr>
          <p:cNvPr id="68" name="รูปภาพ 4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t="48029" r="37872" b="43420"/>
          <a:stretch>
            <a:fillRect/>
          </a:stretch>
        </p:blipFill>
        <p:spPr bwMode="auto">
          <a:xfrm>
            <a:off x="2265474" y="3500785"/>
            <a:ext cx="2651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รูปภาพ 68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82"/>
          <a:stretch/>
        </p:blipFill>
        <p:spPr>
          <a:xfrm rot="20810898">
            <a:off x="567760" y="5239905"/>
            <a:ext cx="1828328" cy="136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" name="รูปภาพ 7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6776">
            <a:off x="1925836" y="5212195"/>
            <a:ext cx="1752526" cy="130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" name="รูปภาพ 7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4731">
            <a:off x="3429891" y="5224468"/>
            <a:ext cx="1659462" cy="1311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 rot="16200000">
            <a:off x="9180075" y="5946449"/>
            <a:ext cx="944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เกียรติบัตร</a:t>
            </a:r>
            <a:endParaRPr lang="th-TH" sz="2000" dirty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pic>
        <p:nvPicPr>
          <p:cNvPr id="45" name="รูปภาพ 100" descr="รูปภาพประกอบด้วย วัตถุ, นั่ง, จอภาพ, เก่า&#10;&#10;คำอธิบายที่สร้างโดยอัตโนมัติ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104" y="601873"/>
            <a:ext cx="2121896" cy="17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รูปภาพ 104" descr="รูปภาพประกอบด้วย วัตถุ, นั่ง, จอภาพ, เก่า&#10;&#10;คำอธิบายที่สร้างโดยอัตโนมัติ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86" y="2005876"/>
            <a:ext cx="2121896" cy="17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รูปภาพ 112" descr="รูปภาพประกอบด้วย วัตถุ, นั่ง, จอภาพ, เก่า&#10;&#10;คำอธิบายที่สร้างโดยอัตโนมัติ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582" y="3783236"/>
            <a:ext cx="2121896" cy="17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รูปภาพ 112" descr="รูปภาพประกอบด้วย วัตถุ, นั่ง, จอภาพ, เก่า&#10;&#10;คำอธิบายที่สร้างโดยอัตโนมัติ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08" y="5075783"/>
            <a:ext cx="2121896" cy="17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กล่องข้อความ 69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>
            <a:off x="5326130" y="83056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ผลงานทางวิชาการ</a:t>
            </a:r>
            <a:endParaRPr lang="th-TH" sz="3200" dirty="0">
              <a:solidFill>
                <a:schemeClr val="accent4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pic>
        <p:nvPicPr>
          <p:cNvPr id="73" name="รูปภาพ 7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0" t="20352" r="20801" b="4581"/>
          <a:stretch>
            <a:fillRect/>
          </a:stretch>
        </p:blipFill>
        <p:spPr bwMode="auto">
          <a:xfrm>
            <a:off x="5313385" y="2300946"/>
            <a:ext cx="1574186" cy="111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รูปภาพ 7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0" t="14159" r="19818" b="9451"/>
          <a:stretch>
            <a:fillRect/>
          </a:stretch>
        </p:blipFill>
        <p:spPr bwMode="auto">
          <a:xfrm>
            <a:off x="7390988" y="946310"/>
            <a:ext cx="1520128" cy="113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รูปภาพ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0" t="18552" r="20869" b="6761"/>
          <a:stretch>
            <a:fillRect/>
          </a:stretch>
        </p:blipFill>
        <p:spPr bwMode="auto">
          <a:xfrm>
            <a:off x="7456305" y="4071164"/>
            <a:ext cx="1477954" cy="111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รูปภาพ 7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6" t="13174" r="19080" b="8096"/>
          <a:stretch>
            <a:fillRect/>
          </a:stretch>
        </p:blipFill>
        <p:spPr bwMode="auto">
          <a:xfrm>
            <a:off x="5200826" y="5343036"/>
            <a:ext cx="1710064" cy="125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90165C93-4DF0-4A17-B85D-7F483F973EDE}"/>
              </a:ext>
            </a:extLst>
          </p:cNvPr>
          <p:cNvSpPr txBox="1"/>
          <p:nvPr/>
        </p:nvSpPr>
        <p:spPr>
          <a:xfrm>
            <a:off x="682982" y="1184212"/>
            <a:ext cx="489065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800000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ชื่อ</a:t>
            </a:r>
            <a:r>
              <a:rPr lang="th-TH" b="1" dirty="0">
                <a:latin typeface="JS Setha" panose="02000000000000000000" pitchFamily="2" charset="-34"/>
                <a:cs typeface="JS Setha" panose="02000000000000000000" pitchFamily="2" charset="-34"/>
              </a:rPr>
              <a:t>  </a:t>
            </a:r>
            <a:r>
              <a:rPr lang="th-TH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นางสาวสิริกร   เจรจา</a:t>
            </a:r>
            <a:endParaRPr lang="th-TH" b="1" dirty="0">
              <a:latin typeface="JS Setha" panose="02000000000000000000" pitchFamily="2" charset="-34"/>
              <a:cs typeface="JS Setha" panose="02000000000000000000" pitchFamily="2" charset="-34"/>
            </a:endParaRPr>
          </a:p>
          <a:p>
            <a:r>
              <a:rPr lang="th-TH" b="1" dirty="0">
                <a:solidFill>
                  <a:srgbClr val="800000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เกิดวันที่ </a:t>
            </a:r>
            <a:r>
              <a:rPr lang="th-TH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19 กุมภาพันธ์ 2541</a:t>
            </a:r>
          </a:p>
          <a:p>
            <a:r>
              <a:rPr lang="th-TH" b="1" dirty="0" smtClean="0">
                <a:solidFill>
                  <a:srgbClr val="800000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อายุ</a:t>
            </a:r>
            <a:r>
              <a:rPr lang="th-TH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  24  ปี</a:t>
            </a:r>
          </a:p>
          <a:p>
            <a:r>
              <a:rPr lang="th-TH" b="1" dirty="0" smtClean="0">
                <a:solidFill>
                  <a:srgbClr val="800000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สัญชาติ</a:t>
            </a:r>
            <a:r>
              <a:rPr lang="th-TH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 </a:t>
            </a:r>
            <a:r>
              <a:rPr lang="th-TH" b="1" dirty="0">
                <a:latin typeface="JS Setha" panose="02000000000000000000" pitchFamily="2" charset="-34"/>
                <a:cs typeface="JS Setha" panose="02000000000000000000" pitchFamily="2" charset="-34"/>
              </a:rPr>
              <a:t>ไทย  </a:t>
            </a:r>
            <a:r>
              <a:rPr lang="th-TH" b="1" dirty="0">
                <a:solidFill>
                  <a:srgbClr val="800000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เชื้อชาติ </a:t>
            </a:r>
            <a:r>
              <a:rPr lang="th-TH" b="1" dirty="0">
                <a:latin typeface="JS Setha" panose="02000000000000000000" pitchFamily="2" charset="-34"/>
                <a:cs typeface="JS Setha" panose="02000000000000000000" pitchFamily="2" charset="-34"/>
              </a:rPr>
              <a:t>ไทย  </a:t>
            </a:r>
            <a:r>
              <a:rPr lang="th-TH" b="1" dirty="0">
                <a:solidFill>
                  <a:srgbClr val="800000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ศาสนา</a:t>
            </a:r>
            <a:r>
              <a:rPr lang="th-TH" b="1" dirty="0">
                <a:latin typeface="JS Setha" panose="02000000000000000000" pitchFamily="2" charset="-34"/>
                <a:cs typeface="JS Setha" panose="02000000000000000000" pitchFamily="2" charset="-34"/>
              </a:rPr>
              <a:t> พุทธ</a:t>
            </a:r>
          </a:p>
          <a:p>
            <a:r>
              <a:rPr lang="th-TH" b="1" dirty="0" smtClean="0">
                <a:solidFill>
                  <a:srgbClr val="800000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ที่</a:t>
            </a:r>
            <a:r>
              <a:rPr lang="th-TH" b="1" dirty="0">
                <a:solidFill>
                  <a:srgbClr val="800000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อยู่ปัจจุบัน  </a:t>
            </a:r>
            <a:r>
              <a:rPr lang="th-TH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76/1 </a:t>
            </a:r>
            <a:r>
              <a:rPr lang="th-TH" b="1" dirty="0">
                <a:latin typeface="JS Setha" panose="02000000000000000000" pitchFamily="2" charset="-34"/>
                <a:cs typeface="JS Setha" panose="02000000000000000000" pitchFamily="2" charset="-34"/>
              </a:rPr>
              <a:t>หมู่ </a:t>
            </a:r>
            <a:r>
              <a:rPr lang="th-TH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2 ต.ลาดใหญ่ </a:t>
            </a:r>
            <a:br>
              <a:rPr lang="th-TH" b="1" dirty="0" smtClean="0">
                <a:latin typeface="JS Setha" panose="02000000000000000000" pitchFamily="2" charset="-34"/>
                <a:cs typeface="JS Setha" panose="02000000000000000000" pitchFamily="2" charset="-34"/>
              </a:rPr>
            </a:br>
            <a:r>
              <a:rPr lang="th-TH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อ.เมือง จ.ชัยภูมิ  36000</a:t>
            </a:r>
          </a:p>
          <a:p>
            <a:r>
              <a:rPr lang="th-TH" b="1" dirty="0" smtClean="0">
                <a:solidFill>
                  <a:srgbClr val="800000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เบอร์</a:t>
            </a:r>
            <a:r>
              <a:rPr lang="th-TH" b="1" dirty="0">
                <a:solidFill>
                  <a:srgbClr val="800000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โทร </a:t>
            </a:r>
            <a:r>
              <a:rPr lang="th-TH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0631641665</a:t>
            </a:r>
          </a:p>
          <a:p>
            <a:endParaRPr lang="th-TH" b="1" dirty="0">
              <a:latin typeface="JS Setha" panose="02000000000000000000" pitchFamily="2" charset="-34"/>
              <a:cs typeface="JS Setha" panose="02000000000000000000" pitchFamily="2" charset="-34"/>
            </a:endParaRPr>
          </a:p>
          <a:p>
            <a:r>
              <a:rPr lang="th-TH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		</a:t>
            </a:r>
            <a:endParaRPr lang="th-TH" dirty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90165C93-4DF0-4A17-B85D-7F483F973EDE}"/>
              </a:ext>
            </a:extLst>
          </p:cNvPr>
          <p:cNvSpPr txBox="1"/>
          <p:nvPr/>
        </p:nvSpPr>
        <p:spPr>
          <a:xfrm>
            <a:off x="1032536" y="3847416"/>
            <a:ext cx="2223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ID :</a:t>
            </a:r>
            <a:r>
              <a:rPr lang="en-US" b="1" dirty="0">
                <a:solidFill>
                  <a:srgbClr val="800000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 </a:t>
            </a:r>
            <a:r>
              <a:rPr lang="en-US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Ppang1921998</a:t>
            </a:r>
            <a:r>
              <a:rPr lang="th-TH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	</a:t>
            </a:r>
            <a:endParaRPr lang="th-TH" dirty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90165C93-4DF0-4A17-B85D-7F483F973EDE}"/>
              </a:ext>
            </a:extLst>
          </p:cNvPr>
          <p:cNvSpPr txBox="1"/>
          <p:nvPr/>
        </p:nvSpPr>
        <p:spPr>
          <a:xfrm>
            <a:off x="1023570" y="4315838"/>
            <a:ext cx="2223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800000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facebook</a:t>
            </a:r>
            <a:r>
              <a:rPr lang="en-US" b="1" dirty="0" smtClean="0">
                <a:solidFill>
                  <a:srgbClr val="800000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 :</a:t>
            </a:r>
            <a:r>
              <a:rPr lang="en-US" b="1" dirty="0">
                <a:solidFill>
                  <a:srgbClr val="800000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 </a:t>
            </a:r>
            <a:r>
              <a:rPr lang="th-TH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สิริกร  เจรจา	</a:t>
            </a:r>
            <a:endParaRPr lang="th-TH" dirty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sp>
        <p:nvSpPr>
          <p:cNvPr id="41" name="กล่องข้อความ 40">
            <a:extLst>
              <a:ext uri="{FF2B5EF4-FFF2-40B4-BE49-F238E27FC236}">
                <a16:creationId xmlns:a16="http://schemas.microsoft.com/office/drawing/2014/main" id="{90165C93-4DF0-4A17-B85D-7F483F973EDE}"/>
              </a:ext>
            </a:extLst>
          </p:cNvPr>
          <p:cNvSpPr txBox="1"/>
          <p:nvPr/>
        </p:nvSpPr>
        <p:spPr>
          <a:xfrm>
            <a:off x="1038266" y="4841461"/>
            <a:ext cx="3756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E-mail : </a:t>
            </a:r>
            <a:r>
              <a:rPr lang="en-US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PangSirikornJeraja@gmail.com</a:t>
            </a:r>
            <a:r>
              <a:rPr lang="th-TH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	</a:t>
            </a:r>
            <a:endParaRPr lang="th-TH" dirty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35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4" y="-29645"/>
            <a:ext cx="4881001" cy="689921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7"/>
          <a:stretch/>
        </p:blipFill>
        <p:spPr>
          <a:xfrm>
            <a:off x="4873450" y="0"/>
            <a:ext cx="5032549" cy="6858000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9398643" y="-23150"/>
            <a:ext cx="507357" cy="6881150"/>
          </a:xfrm>
          <a:prstGeom prst="rect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endParaRPr lang="th-TH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-143" y="-11575"/>
            <a:ext cx="507357" cy="6881150"/>
          </a:xfrm>
          <a:prstGeom prst="rect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ามเหลี่ยมหน้าจั่ว 7"/>
          <p:cNvSpPr/>
          <p:nvPr/>
        </p:nvSpPr>
        <p:spPr>
          <a:xfrm rot="5400000" flipV="1">
            <a:off x="9285789" y="2509307"/>
            <a:ext cx="706057" cy="507356"/>
          </a:xfrm>
          <a:prstGeom prst="triangl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ามเหลี่ยมหน้าจั่ว 9"/>
          <p:cNvSpPr/>
          <p:nvPr/>
        </p:nvSpPr>
        <p:spPr>
          <a:xfrm rot="5400000" flipV="1">
            <a:off x="9285791" y="1260405"/>
            <a:ext cx="706057" cy="507356"/>
          </a:xfrm>
          <a:prstGeom prst="triangl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ามเหลี่ยมหน้าจั่ว 11"/>
          <p:cNvSpPr/>
          <p:nvPr/>
        </p:nvSpPr>
        <p:spPr>
          <a:xfrm rot="5400000" flipV="1">
            <a:off x="9285789" y="3872845"/>
            <a:ext cx="706057" cy="507356"/>
          </a:xfrm>
          <a:prstGeom prst="triangl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สามเหลี่ยมหน้าจั่ว 13"/>
          <p:cNvSpPr/>
          <p:nvPr/>
        </p:nvSpPr>
        <p:spPr>
          <a:xfrm rot="5400000" flipV="1">
            <a:off x="9299293" y="5243641"/>
            <a:ext cx="706057" cy="507356"/>
          </a:xfrm>
          <a:prstGeom prst="triangl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>
            <a:off x="6640618" y="429704"/>
            <a:ext cx="1994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ประวัติการศึกษา</a:t>
            </a:r>
            <a:endParaRPr lang="th-TH" sz="3200" dirty="0">
              <a:solidFill>
                <a:schemeClr val="accent4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D094B-7A78-46B3-A4DE-69CD99768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044" y="2839297"/>
            <a:ext cx="3411885" cy="992147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26707972-718C-49ED-9B52-F886EC14B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546" y="1358075"/>
            <a:ext cx="3398383" cy="1147651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AFF2AB00-FDF2-4894-9559-CBAB3D203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384" y="4205196"/>
            <a:ext cx="3370833" cy="1030166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3CE45AE4-AB60-415F-819C-250CCAAD9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9923" y="5501296"/>
            <a:ext cx="3371939" cy="1026092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11" y="1341838"/>
            <a:ext cx="957518" cy="1007914"/>
          </a:xfrm>
          <a:prstGeom prst="rect">
            <a:avLst/>
          </a:prstGeom>
        </p:spPr>
      </p:pic>
      <p:pic>
        <p:nvPicPr>
          <p:cNvPr id="42" name="รูปภาพ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406" y="2730987"/>
            <a:ext cx="957518" cy="1007914"/>
          </a:xfrm>
          <a:prstGeom prst="rect">
            <a:avLst/>
          </a:prstGeom>
        </p:spPr>
      </p:pic>
      <p:pic>
        <p:nvPicPr>
          <p:cNvPr id="43" name="รูปภาพ 4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777" y1="18269" x2="50777" y2="18269"/>
                        <a14:foregroundMark x1="58549" y1="18269" x2="61140" y2="19231"/>
                        <a14:foregroundMark x1="67876" y1="26923" x2="64249" y2="30769"/>
                        <a14:foregroundMark x1="68912" y1="34135" x2="62694" y2="42308"/>
                        <a14:foregroundMark x1="61658" y1="51442" x2="41451" y2="52885"/>
                        <a14:foregroundMark x1="38342" y1="46635" x2="37824" y2="41346"/>
                        <a14:foregroundMark x1="41451" y1="26923" x2="38342" y2="21635"/>
                        <a14:foregroundMark x1="39378" y1="16346" x2="39378" y2="12500"/>
                        <a14:foregroundMark x1="46114" y1="7692" x2="48705" y2="7692"/>
                        <a14:foregroundMark x1="52332" y1="10096" x2="55440" y2="12019"/>
                        <a14:foregroundMark x1="64249" y1="13942" x2="64249" y2="13942"/>
                        <a14:foregroundMark x1="36269" y1="26442" x2="36269" y2="26442"/>
                        <a14:foregroundMark x1="30570" y1="33654" x2="30570" y2="33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17" y="5212589"/>
            <a:ext cx="1226198" cy="1441064"/>
          </a:xfrm>
          <a:prstGeom prst="rect">
            <a:avLst/>
          </a:prstGeom>
        </p:spPr>
      </p:pic>
      <p:pic>
        <p:nvPicPr>
          <p:cNvPr id="44" name="รูปภาพ 4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44" y="3813120"/>
            <a:ext cx="948825" cy="1323084"/>
          </a:xfrm>
          <a:prstGeom prst="rect">
            <a:avLst/>
          </a:prstGeom>
        </p:spPr>
      </p:pic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35DA8FE8-AEAC-454C-9EA4-0B2CFAF6BEC8}"/>
              </a:ext>
            </a:extLst>
          </p:cNvPr>
          <p:cNvSpPr txBox="1"/>
          <p:nvPr/>
        </p:nvSpPr>
        <p:spPr>
          <a:xfrm>
            <a:off x="6795831" y="1358075"/>
            <a:ext cx="3780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70C0"/>
                </a:solidFill>
                <a:latin typeface="Mitr" panose="00000500000000000000" pitchFamily="2" charset="-34"/>
                <a:cs typeface="DSU_MaTiChon" panose="020B0604020202020204" pitchFamily="34" charset="-34"/>
              </a:rPr>
              <a:t>ระดับอุดมศึกษา 2559-2564</a:t>
            </a:r>
            <a:endParaRPr lang="th-TH" b="1" dirty="0">
              <a:solidFill>
                <a:srgbClr val="0070C0"/>
              </a:solidFill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4140767D-7992-422E-95E8-9833597C3C02}"/>
              </a:ext>
            </a:extLst>
          </p:cNvPr>
          <p:cNvSpPr txBox="1"/>
          <p:nvPr/>
        </p:nvSpPr>
        <p:spPr>
          <a:xfrm>
            <a:off x="6922984" y="1557946"/>
            <a:ext cx="378043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(เกียรตินิยมอันดับ 1)</a:t>
            </a:r>
          </a:p>
          <a:p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คณะศิลปศึกษา สาขานาฏศิลป์ไทยศึกษา </a:t>
            </a:r>
            <a:b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</a:br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วิทยาลัยนาฏศิลปนครราชสีมา</a:t>
            </a:r>
          </a:p>
          <a:p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สถาบัน</a:t>
            </a:r>
            <a:r>
              <a:rPr lang="th-TH" sz="1400" b="1" dirty="0">
                <a:latin typeface="JS Setha" panose="02000000000000000000" pitchFamily="2" charset="-34"/>
                <a:cs typeface="JS Setha" panose="02000000000000000000" pitchFamily="2" charset="-34"/>
              </a:rPr>
              <a:t>บัณฑิตพัฒนศิลป์  กระทรวงวัฒนธรรม</a:t>
            </a:r>
          </a:p>
          <a:p>
            <a:endParaRPr lang="th-TH" sz="1400" b="1" dirty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2CC68145-9F8F-44C4-A7E3-595AE2A6CC0E}"/>
              </a:ext>
            </a:extLst>
          </p:cNvPr>
          <p:cNvSpPr txBox="1"/>
          <p:nvPr/>
        </p:nvSpPr>
        <p:spPr>
          <a:xfrm>
            <a:off x="6845183" y="2790455"/>
            <a:ext cx="3780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85C341"/>
                </a:solidFill>
                <a:latin typeface="Mitr" panose="00000500000000000000" pitchFamily="2" charset="-34"/>
                <a:cs typeface="DSU_MaTiChon" panose="020B0604020202020204" pitchFamily="34" charset="-34"/>
              </a:rPr>
              <a:t>ระดับมัธยมศึกษา </a:t>
            </a:r>
            <a:r>
              <a:rPr lang="th-TH" b="1" dirty="0" smtClean="0">
                <a:solidFill>
                  <a:srgbClr val="85C341"/>
                </a:solidFill>
                <a:latin typeface="Mitr" panose="00000500000000000000" pitchFamily="2" charset="-34"/>
                <a:cs typeface="DSU_MaTiChon" panose="020B0604020202020204" pitchFamily="34" charset="-34"/>
              </a:rPr>
              <a:t>2556-2558</a:t>
            </a:r>
            <a:endParaRPr lang="th-TH" b="1" dirty="0">
              <a:solidFill>
                <a:srgbClr val="85C341"/>
              </a:solidFill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9506F60F-3E5F-42AD-9CB1-23D8CC868016}"/>
              </a:ext>
            </a:extLst>
          </p:cNvPr>
          <p:cNvSpPr txBox="1"/>
          <p:nvPr/>
        </p:nvSpPr>
        <p:spPr>
          <a:xfrm>
            <a:off x="6858685" y="3125443"/>
            <a:ext cx="37804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>
                <a:latin typeface="JS Setha" panose="02000000000000000000" pitchFamily="2" charset="-34"/>
                <a:cs typeface="JS Setha" panose="02000000000000000000" pitchFamily="2" charset="-34"/>
              </a:rPr>
              <a:t>ชั้นมัธยมศึกษาปีที่ </a:t>
            </a:r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4-6 วิชาเอกละครพระ</a:t>
            </a:r>
            <a:r>
              <a:rPr lang="th-TH" sz="1400" b="1" dirty="0">
                <a:latin typeface="JS Setha" panose="02000000000000000000" pitchFamily="2" charset="-34"/>
                <a:cs typeface="JS Setha" panose="02000000000000000000" pitchFamily="2" charset="-34"/>
              </a:rPr>
              <a:t/>
            </a:r>
            <a:br>
              <a:rPr lang="th-TH" sz="1400" b="1" dirty="0">
                <a:latin typeface="JS Setha" panose="02000000000000000000" pitchFamily="2" charset="-34"/>
                <a:cs typeface="JS Setha" panose="02000000000000000000" pitchFamily="2" charset="-34"/>
              </a:rPr>
            </a:br>
            <a:r>
              <a:rPr lang="th-TH" sz="1400" b="1" dirty="0">
                <a:latin typeface="JS Setha" panose="02000000000000000000" pitchFamily="2" charset="-34"/>
                <a:cs typeface="JS Setha" panose="02000000000000000000" pitchFamily="2" charset="-34"/>
              </a:rPr>
              <a:t>วิทยาลัยนาฏศิลปนครราชสีมา</a:t>
            </a:r>
          </a:p>
          <a:p>
            <a:r>
              <a:rPr lang="th-TH" sz="1400" b="1" dirty="0">
                <a:latin typeface="JS Setha" panose="02000000000000000000" pitchFamily="2" charset="-34"/>
                <a:cs typeface="JS Setha" panose="02000000000000000000" pitchFamily="2" charset="-34"/>
              </a:rPr>
              <a:t>สถาบันบัณฑิตพัฒนศิลป์  กระทรวงวัฒนธรรม</a:t>
            </a:r>
          </a:p>
          <a:p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 </a:t>
            </a:r>
            <a:endParaRPr lang="th-TH" sz="1400" b="1" dirty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CE861575-6C3A-44F4-89D9-A85E1D4EBEB5}"/>
              </a:ext>
            </a:extLst>
          </p:cNvPr>
          <p:cNvSpPr txBox="1"/>
          <p:nvPr/>
        </p:nvSpPr>
        <p:spPr>
          <a:xfrm>
            <a:off x="6845183" y="4210715"/>
            <a:ext cx="2963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FF9D00"/>
                </a:solidFill>
                <a:latin typeface="Mitr" panose="00000500000000000000" pitchFamily="2" charset="-34"/>
                <a:cs typeface="DSU_MaTiChon" panose="020B0604020202020204" pitchFamily="34" charset="-34"/>
              </a:rPr>
              <a:t>ระดับ</a:t>
            </a:r>
            <a:r>
              <a:rPr lang="th-TH" b="1" dirty="0" smtClean="0">
                <a:solidFill>
                  <a:srgbClr val="FF9D00"/>
                </a:solidFill>
                <a:latin typeface="Mitr" panose="00000500000000000000" pitchFamily="2" charset="-34"/>
                <a:cs typeface="DSU_MaTiChon" panose="020B0604020202020204" pitchFamily="34" charset="-34"/>
              </a:rPr>
              <a:t>มัธยมศึกษา 2553-2555</a:t>
            </a:r>
            <a:endParaRPr lang="th-TH" b="1" dirty="0">
              <a:solidFill>
                <a:srgbClr val="FF9D00"/>
              </a:solidFill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sp>
        <p:nvSpPr>
          <p:cNvPr id="54" name="กล่องข้อความ 53">
            <a:extLst>
              <a:ext uri="{FF2B5EF4-FFF2-40B4-BE49-F238E27FC236}">
                <a16:creationId xmlns:a16="http://schemas.microsoft.com/office/drawing/2014/main" id="{088EAED4-AF26-48D4-A65E-49EF6361AFE3}"/>
              </a:ext>
            </a:extLst>
          </p:cNvPr>
          <p:cNvSpPr txBox="1"/>
          <p:nvPr/>
        </p:nvSpPr>
        <p:spPr>
          <a:xfrm>
            <a:off x="6921464" y="4615838"/>
            <a:ext cx="3780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>
                <a:latin typeface="JS Setha" panose="02000000000000000000" pitchFamily="2" charset="-34"/>
                <a:cs typeface="JS Setha" panose="02000000000000000000" pitchFamily="2" charset="-34"/>
              </a:rPr>
              <a:t>ชั้นมัธยมศึกษาปีที่ 1-3 </a:t>
            </a:r>
          </a:p>
          <a:p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โรงเรียนสตรีชัยภูมิ</a:t>
            </a:r>
            <a:endParaRPr lang="th-TH" sz="1400" b="1" dirty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sp>
        <p:nvSpPr>
          <p:cNvPr id="55" name="กล่องข้อความ 54">
            <a:extLst>
              <a:ext uri="{FF2B5EF4-FFF2-40B4-BE49-F238E27FC236}">
                <a16:creationId xmlns:a16="http://schemas.microsoft.com/office/drawing/2014/main" id="{DFCDF251-D2FB-44DC-949F-F5973E25017E}"/>
              </a:ext>
            </a:extLst>
          </p:cNvPr>
          <p:cNvSpPr txBox="1"/>
          <p:nvPr/>
        </p:nvSpPr>
        <p:spPr>
          <a:xfrm>
            <a:off x="6890518" y="5462389"/>
            <a:ext cx="3780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BB2150"/>
                </a:solidFill>
                <a:latin typeface="Mitr" panose="00000500000000000000" pitchFamily="2" charset="-34"/>
                <a:cs typeface="DSU_MaTiChon" panose="020B0604020202020204" pitchFamily="34" charset="-34"/>
              </a:rPr>
              <a:t>ระดับ</a:t>
            </a:r>
            <a:r>
              <a:rPr lang="th-TH" dirty="0" smtClean="0">
                <a:solidFill>
                  <a:srgbClr val="BB2150"/>
                </a:solidFill>
                <a:latin typeface="Mitr" panose="00000500000000000000" pitchFamily="2" charset="-34"/>
                <a:cs typeface="DSU_MaTiChon" panose="020B0604020202020204" pitchFamily="34" charset="-34"/>
              </a:rPr>
              <a:t>ประถมศึกษา 2552-2554</a:t>
            </a:r>
            <a:endParaRPr lang="th-TH" dirty="0">
              <a:solidFill>
                <a:srgbClr val="BB2150"/>
              </a:solidFill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C07B61AC-B5A7-4FF7-AFAB-1444E634F194}"/>
              </a:ext>
            </a:extLst>
          </p:cNvPr>
          <p:cNvSpPr txBox="1"/>
          <p:nvPr/>
        </p:nvSpPr>
        <p:spPr>
          <a:xfrm>
            <a:off x="6985924" y="5891607"/>
            <a:ext cx="3780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>
                <a:latin typeface="JS Setha" panose="02000000000000000000" pitchFamily="2" charset="-34"/>
                <a:cs typeface="JS Setha" panose="02000000000000000000" pitchFamily="2" charset="-34"/>
              </a:rPr>
              <a:t>ชั้นประถมศึกษาปีที่ </a:t>
            </a:r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4-6</a:t>
            </a:r>
            <a:endParaRPr lang="th-TH" sz="1400" b="1" dirty="0">
              <a:latin typeface="JS Setha" panose="02000000000000000000" pitchFamily="2" charset="-34"/>
              <a:cs typeface="JS Setha" panose="02000000000000000000" pitchFamily="2" charset="-34"/>
            </a:endParaRPr>
          </a:p>
          <a:p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โรงเรียนสุนทรวัฒนา จ.ชัยภูมิ</a:t>
            </a:r>
            <a:endParaRPr lang="th-TH" sz="1400" b="1" dirty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pic>
        <p:nvPicPr>
          <p:cNvPr id="64" name="รูปภาพ 6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761" b="99402" l="29219" r="80000">
                        <a14:foregroundMark x1="46563" y1="34450" x2="46563" y2="34450"/>
                        <a14:foregroundMark x1="45469" y1="33493" x2="45469" y2="33493"/>
                        <a14:foregroundMark x1="52656" y1="33014" x2="52656" y2="33014"/>
                        <a14:foregroundMark x1="53281" y1="31459" x2="53281" y2="31340"/>
                        <a14:foregroundMark x1="46719" y1="34809" x2="46719" y2="34809"/>
                        <a14:foregroundMark x1="46094" y1="34091" x2="46094" y2="34091"/>
                        <a14:foregroundMark x1="59688" y1="43780" x2="59688" y2="43780"/>
                        <a14:foregroundMark x1="59844" y1="43301" x2="59844" y2="43301"/>
                        <a14:foregroundMark x1="59688" y1="57895" x2="59688" y2="57895"/>
                        <a14:foregroundMark x1="47344" y1="50239" x2="47344" y2="50239"/>
                        <a14:foregroundMark x1="80000" y1="69498" x2="80000" y2="69498"/>
                        <a14:foregroundMark x1="45938" y1="33373" x2="45938" y2="33373"/>
                        <a14:foregroundMark x1="46094" y1="33852" x2="46094" y2="33852"/>
                        <a14:foregroundMark x1="46563" y1="33971" x2="46563" y2="33971"/>
                        <a14:foregroundMark x1="46875" y1="34569" x2="46875" y2="34569"/>
                        <a14:foregroundMark x1="47188" y1="34689" x2="47188" y2="34689"/>
                        <a14:foregroundMark x1="47344" y1="34928" x2="47500" y2="35167"/>
                        <a14:foregroundMark x1="47656" y1="35167" x2="47656" y2="35167"/>
                        <a14:backgroundMark x1="43125" y1="33134" x2="43125" y2="33134"/>
                        <a14:backgroundMark x1="46563" y1="36364" x2="46563" y2="36364"/>
                        <a14:backgroundMark x1="40000" y1="29306" x2="40000" y2="29306"/>
                        <a14:backgroundMark x1="42188" y1="46770" x2="42188" y2="46770"/>
                        <a14:backgroundMark x1="41250" y1="50359" x2="41250" y2="50359"/>
                        <a14:backgroundMark x1="61875" y1="45215" x2="61875" y2="45215"/>
                        <a14:backgroundMark x1="62031" y1="43541" x2="62031" y2="43541"/>
                        <a14:backgroundMark x1="60938" y1="43780" x2="60938" y2="43780"/>
                        <a14:backgroundMark x1="52656" y1="33493" x2="52656" y2="33493"/>
                        <a14:backgroundMark x1="59688" y1="37440" x2="59688" y2="37440"/>
                        <a14:backgroundMark x1="38438" y1="47368" x2="38438" y2="47368"/>
                        <a14:backgroundMark x1="37969" y1="34569" x2="37969" y2="34569"/>
                        <a14:backgroundMark x1="47188" y1="35766" x2="47188" y2="35766"/>
                        <a14:backgroundMark x1="45469" y1="33971" x2="45469" y2="33971"/>
                        <a14:backgroundMark x1="45313" y1="33254" x2="45313" y2="33254"/>
                        <a14:backgroundMark x1="33594" y1="44019" x2="33594" y2="44019"/>
                        <a14:backgroundMark x1="58438" y1="57775" x2="58438" y2="57775"/>
                        <a14:backgroundMark x1="58281" y1="57177" x2="58281" y2="57177"/>
                        <a14:backgroundMark x1="39688" y1="32895" x2="39688" y2="32895"/>
                        <a14:backgroundMark x1="56875" y1="31818" x2="57031" y2="32177"/>
                        <a14:backgroundMark x1="70625" y1="42584" x2="70625" y2="42584"/>
                        <a14:backgroundMark x1="67813" y1="45933" x2="67656" y2="46172"/>
                        <a14:backgroundMark x1="64531" y1="47129" x2="64531" y2="47129"/>
                        <a14:backgroundMark x1="65938" y1="45215" x2="67656" y2="44258"/>
                        <a14:backgroundMark x1="45313" y1="33732" x2="45313" y2="33732"/>
                        <a14:backgroundMark x1="37031" y1="46411" x2="37031" y2="46411"/>
                        <a14:backgroundMark x1="45938" y1="35885" x2="45938" y2="35885"/>
                        <a14:backgroundMark x1="44688" y1="32775" x2="44688" y2="32656"/>
                        <a14:backgroundMark x1="44688" y1="32177" x2="44688" y2="32177"/>
                        <a14:backgroundMark x1="44688" y1="32057" x2="44688" y2="32057"/>
                        <a14:backgroundMark x1="44219" y1="33014" x2="43906" y2="33732"/>
                        <a14:backgroundMark x1="43750" y1="34809" x2="43750" y2="34928"/>
                        <a14:backgroundMark x1="43750" y1="35287" x2="44063" y2="35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88" t="25019" r="34038"/>
          <a:stretch/>
        </p:blipFill>
        <p:spPr>
          <a:xfrm>
            <a:off x="4807870" y="1918976"/>
            <a:ext cx="1500929" cy="4120876"/>
          </a:xfrm>
          <a:prstGeom prst="rect">
            <a:avLst/>
          </a:prstGeom>
        </p:spPr>
      </p:pic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 rot="16200000">
            <a:off x="9071494" y="491106"/>
            <a:ext cx="1143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ประวัติส่วนตัว</a:t>
            </a:r>
            <a:endParaRPr lang="th-TH" sz="2000" dirty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pic>
        <p:nvPicPr>
          <p:cNvPr id="45" name="รูปภาพ 100" descr="รูปภาพประกอบด้วย วัตถุ, นั่ง, จอภาพ, เก่า&#10;&#10;คำอธิบายที่สร้างโดยอัตโนมัติ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48" y="601874"/>
            <a:ext cx="2121896" cy="17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รูปภาพ 112" descr="รูปภาพประกอบด้วย วัตถุ, นั่ง, จอภาพ, เก่า&#10;&#10;คำอธิบายที่สร้างโดยอัตโนมัติ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35" y="3682448"/>
            <a:ext cx="2121896" cy="17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รูปภาพ 7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t="13560" r="21233" b="13792"/>
          <a:stretch>
            <a:fillRect/>
          </a:stretch>
        </p:blipFill>
        <p:spPr bwMode="auto">
          <a:xfrm>
            <a:off x="811008" y="3921463"/>
            <a:ext cx="1665491" cy="122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รูปภาพ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6361" r="3400" b="8069"/>
          <a:stretch>
            <a:fillRect/>
          </a:stretch>
        </p:blipFill>
        <p:spPr bwMode="auto">
          <a:xfrm>
            <a:off x="837323" y="864541"/>
            <a:ext cx="1632140" cy="120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รูปภาพ 104" descr="รูปภาพประกอบด้วย วัตถุ, นั่ง, จอภาพ, เก่า&#10;&#10;คำอธิบายที่สร้างโดยอัตโนมัติ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626" y="2007455"/>
            <a:ext cx="2121896" cy="17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รูปภาพ 112" descr="รูปภาพประกอบด้วย วัตถุ, นั่ง, จอภาพ, เก่า&#10;&#10;คำอธิบายที่สร้างโดยอัตโนมัติ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80" y="5075783"/>
            <a:ext cx="2121896" cy="17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รูปภาพ 7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2" t="13982" r="19955" b="12321"/>
          <a:stretch>
            <a:fillRect/>
          </a:stretch>
        </p:blipFill>
        <p:spPr bwMode="auto">
          <a:xfrm>
            <a:off x="3063692" y="2267986"/>
            <a:ext cx="1571556" cy="120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รูปภาพ 7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8" t="13280" r="22850" b="18550"/>
          <a:stretch>
            <a:fillRect/>
          </a:stretch>
        </p:blipFill>
        <p:spPr bwMode="auto">
          <a:xfrm>
            <a:off x="2974990" y="5343036"/>
            <a:ext cx="1625076" cy="119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กล่องข้อความ 75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>
            <a:off x="2638611" y="66653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ผลงานทางวิชาการ</a:t>
            </a:r>
            <a:endParaRPr lang="th-TH" sz="3200" dirty="0">
              <a:solidFill>
                <a:schemeClr val="accent4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084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5799C42-8E73-40D8-994E-68FF57958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953000" y="-11575"/>
            <a:ext cx="4953000" cy="687948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5799C42-8E73-40D8-994E-68FF57958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0" y="-1"/>
            <a:ext cx="4953000" cy="6879485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9398643" y="-23150"/>
            <a:ext cx="507357" cy="68811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endParaRPr lang="th-TH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0" y="-23150"/>
            <a:ext cx="507357" cy="68811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9977" r="89947">
                        <a14:foregroundMark x1="47262" y1="83000" x2="47262" y2="83000"/>
                        <a14:foregroundMark x1="79295" y1="88450" x2="79295" y2="88450"/>
                        <a14:foregroundMark x1="80420" y1="94350" x2="80945" y2="94700"/>
                        <a14:backgroundMark x1="75919" y1="76350" x2="75919" y2="76350"/>
                        <a14:backgroundMark x1="78095" y1="74850" x2="78095" y2="74850"/>
                        <a14:backgroundMark x1="78320" y1="74000" x2="78320" y2="74000"/>
                        <a14:backgroundMark x1="77719" y1="78700" x2="77719" y2="78700"/>
                        <a14:backgroundMark x1="78695" y1="85500" x2="78695" y2="85500"/>
                        <a14:backgroundMark x1="76594" y1="81100" x2="76594" y2="81100"/>
                        <a14:backgroundMark x1="75469" y1="77950" x2="75469" y2="77950"/>
                        <a14:backgroundMark x1="78845" y1="87300" x2="78845" y2="87300"/>
                        <a14:backgroundMark x1="79070" y1="90800" x2="79070" y2="90800"/>
                        <a14:backgroundMark x1="78470" y1="89100" x2="78470" y2="89100"/>
                        <a14:backgroundMark x1="78695" y1="88100" x2="78695" y2="88100"/>
                        <a14:backgroundMark x1="79295" y1="93950" x2="79295" y2="93950"/>
                        <a14:backgroundMark x1="79595" y1="95450" x2="79595" y2="95450"/>
                        <a14:backgroundMark x1="79670" y1="97200" x2="79670" y2="97200"/>
                        <a14:backgroundMark x1="79970" y1="99200" x2="79970" y2="99200"/>
                        <a14:backgroundMark x1="79445" y1="98050" x2="79445" y2="98050"/>
                        <a14:backgroundMark x1="79595" y1="94800" x2="79595" y2="94800"/>
                        <a14:backgroundMark x1="87847" y1="58650" x2="87847" y2="58650"/>
                        <a14:backgroundMark x1="87322" y1="56400" x2="87322" y2="56400"/>
                        <a14:backgroundMark x1="84171" y1="57850" x2="84171" y2="57850"/>
                        <a14:backgroundMark x1="85296" y1="63350" x2="85296" y2="63350"/>
                        <a14:backgroundMark x1="84921" y1="67850" x2="84921" y2="67850"/>
                        <a14:backgroundMark x1="84846" y1="71100" x2="84846" y2="71100"/>
                        <a14:backgroundMark x1="87847" y1="65100" x2="87847" y2="65100"/>
                        <a14:backgroundMark x1="85821" y1="62750" x2="85821" y2="62750"/>
                        <a14:backgroundMark x1="83796" y1="64650" x2="83796" y2="64650"/>
                        <a14:backgroundMark x1="80720" y1="65400" x2="80720" y2="65400"/>
                        <a14:backgroundMark x1="82071" y1="62650" x2="82071" y2="62650"/>
                        <a14:backgroundMark x1="82671" y1="60400" x2="82671" y2="60400"/>
                        <a14:backgroundMark x1="82296" y1="56150" x2="82296" y2="56150"/>
                        <a14:backgroundMark x1="30008" y1="47900" x2="30008" y2="47900"/>
                        <a14:backgroundMark x1="32933" y1="46150" x2="32933" y2="46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39" t="23597" r="14191"/>
          <a:stretch/>
        </p:blipFill>
        <p:spPr>
          <a:xfrm>
            <a:off x="12085858" y="2881214"/>
            <a:ext cx="1640360" cy="3221481"/>
          </a:xfrm>
          <a:prstGeom prst="rect">
            <a:avLst/>
          </a:prstGeom>
        </p:spPr>
      </p:pic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>
            <a:off x="1637794" y="414140"/>
            <a:ext cx="2068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ประวัติการทำงาน</a:t>
            </a:r>
            <a:endParaRPr lang="th-TH" sz="3200" dirty="0">
              <a:solidFill>
                <a:schemeClr val="accent4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427B304F-F90C-4EB0-8083-DA293678E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83" y="2985724"/>
            <a:ext cx="2137045" cy="1732052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2B7AEC7E-7A1F-4A99-914E-75947A859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5612" y="1012944"/>
            <a:ext cx="2188504" cy="1672732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C1D71401-2D80-45F5-A0E5-FB458FD6B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5602" y="1060144"/>
            <a:ext cx="398741" cy="5527186"/>
          </a:xfrm>
          <a:prstGeom prst="rect">
            <a:avLst/>
          </a:prstGeom>
        </p:spPr>
      </p:pic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D0880315-0F2C-4858-9239-1E3A8C297E4C}"/>
              </a:ext>
            </a:extLst>
          </p:cNvPr>
          <p:cNvSpPr txBox="1"/>
          <p:nvPr/>
        </p:nvSpPr>
        <p:spPr>
          <a:xfrm>
            <a:off x="3570143" y="1020730"/>
            <a:ext cx="37804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ภาคเรียนที่ 1 </a:t>
            </a:r>
            <a:br>
              <a:rPr lang="th-TH" sz="1600" b="1" dirty="0" smtClean="0">
                <a:solidFill>
                  <a:schemeClr val="bg1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</a:br>
            <a:r>
              <a:rPr lang="th-TH" sz="1600" b="1" dirty="0" smtClean="0">
                <a:solidFill>
                  <a:schemeClr val="bg1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ปีการศึกษา 2563</a:t>
            </a:r>
            <a:endParaRPr lang="th-TH" sz="1600" b="1" dirty="0">
              <a:solidFill>
                <a:schemeClr val="bg1"/>
              </a:solidFill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32E9DEA5-C984-4A95-862E-627C420C1105}"/>
              </a:ext>
            </a:extLst>
          </p:cNvPr>
          <p:cNvSpPr txBox="1"/>
          <p:nvPr/>
        </p:nvSpPr>
        <p:spPr>
          <a:xfrm>
            <a:off x="3554308" y="1489445"/>
            <a:ext cx="24472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ร.ร.เสนานุเคราะห์</a:t>
            </a:r>
            <a:b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</a:br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อ.เมือง จ.นครราชสีมา</a:t>
            </a:r>
          </a:p>
          <a:p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สังกัด </a:t>
            </a:r>
            <a:r>
              <a:rPr lang="th-TH" sz="1400" b="1" dirty="0" err="1" smtClean="0">
                <a:latin typeface="JS Setha" panose="02000000000000000000" pitchFamily="2" charset="-34"/>
                <a:cs typeface="JS Setha" panose="02000000000000000000" pitchFamily="2" charset="-34"/>
              </a:rPr>
              <a:t>สพ</a:t>
            </a:r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ป.นครราชสีมา </a:t>
            </a:r>
            <a:b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</a:br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เขต </a:t>
            </a:r>
            <a:r>
              <a:rPr lang="th-TH" sz="1400" b="1" dirty="0">
                <a:latin typeface="JS Setha" panose="02000000000000000000" pitchFamily="2" charset="-34"/>
                <a:cs typeface="JS Setha" panose="02000000000000000000" pitchFamily="2" charset="-34"/>
              </a:rPr>
              <a:t>1</a:t>
            </a: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D0880315-0F2C-4858-9239-1E3A8C297E4C}"/>
              </a:ext>
            </a:extLst>
          </p:cNvPr>
          <p:cNvSpPr txBox="1"/>
          <p:nvPr/>
        </p:nvSpPr>
        <p:spPr>
          <a:xfrm>
            <a:off x="497620" y="3063345"/>
            <a:ext cx="37804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ภาคเรียนที่ 2 </a:t>
            </a:r>
            <a:br>
              <a:rPr lang="th-TH" sz="1600" b="1" dirty="0" smtClean="0">
                <a:solidFill>
                  <a:schemeClr val="bg1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</a:br>
            <a:r>
              <a:rPr lang="th-TH" sz="1600" b="1" dirty="0" smtClean="0">
                <a:solidFill>
                  <a:schemeClr val="bg1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ปีการศึกษา 2563</a:t>
            </a:r>
            <a:endParaRPr lang="th-TH" sz="1600" b="1" dirty="0">
              <a:solidFill>
                <a:schemeClr val="bg1"/>
              </a:solidFill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32E9DEA5-C984-4A95-862E-627C420C1105}"/>
              </a:ext>
            </a:extLst>
          </p:cNvPr>
          <p:cNvSpPr txBox="1"/>
          <p:nvPr/>
        </p:nvSpPr>
        <p:spPr>
          <a:xfrm>
            <a:off x="523153" y="3538103"/>
            <a:ext cx="208581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ร.ร.ปักธงชัยประชานิรมิต</a:t>
            </a:r>
            <a:b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</a:br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อ.ปักธงชัย จ.นครราชสีมา</a:t>
            </a:r>
          </a:p>
          <a:p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สังกัด </a:t>
            </a:r>
            <a:r>
              <a:rPr lang="th-TH" sz="1400" b="1" dirty="0" err="1" smtClean="0">
                <a:latin typeface="JS Setha" panose="02000000000000000000" pitchFamily="2" charset="-34"/>
                <a:cs typeface="JS Setha" panose="02000000000000000000" pitchFamily="2" charset="-34"/>
              </a:rPr>
              <a:t>สพ</a:t>
            </a:r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ม.นครราชสีมา </a:t>
            </a:r>
            <a:b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</a:br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เขต 31</a:t>
            </a:r>
          </a:p>
          <a:p>
            <a:endParaRPr lang="th-TH" sz="1400" b="1" dirty="0" smtClean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pic>
        <p:nvPicPr>
          <p:cNvPr id="34" name="รูปภาพ 3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9" r="21247"/>
          <a:stretch/>
        </p:blipFill>
        <p:spPr>
          <a:xfrm>
            <a:off x="2887453" y="1302877"/>
            <a:ext cx="671587" cy="925340"/>
          </a:xfrm>
          <a:prstGeom prst="rect">
            <a:avLst/>
          </a:prstGeom>
        </p:spPr>
      </p:pic>
      <p:pic>
        <p:nvPicPr>
          <p:cNvPr id="35" name="รูปภาพ 3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9" r="29073" b="6603"/>
          <a:stretch/>
        </p:blipFill>
        <p:spPr>
          <a:xfrm>
            <a:off x="1881673" y="3214585"/>
            <a:ext cx="671223" cy="1117817"/>
          </a:xfrm>
          <a:prstGeom prst="rect">
            <a:avLst/>
          </a:prstGeom>
        </p:spPr>
      </p:pic>
      <p:pic>
        <p:nvPicPr>
          <p:cNvPr id="36" name="รูปภาพ 3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89" y="3222646"/>
            <a:ext cx="1810348" cy="13518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รูปภาพ 36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9" y="1174806"/>
            <a:ext cx="1776311" cy="13869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2B7AEC7E-7A1F-4A99-914E-75947A859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7452" y="4950988"/>
            <a:ext cx="2205249" cy="1672732"/>
          </a:xfrm>
          <a:prstGeom prst="rect">
            <a:avLst/>
          </a:prstGeom>
        </p:spPr>
      </p:pic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32E9DEA5-C984-4A95-862E-627C420C1105}"/>
              </a:ext>
            </a:extLst>
          </p:cNvPr>
          <p:cNvSpPr txBox="1"/>
          <p:nvPr/>
        </p:nvSpPr>
        <p:spPr>
          <a:xfrm>
            <a:off x="3568272" y="5384958"/>
            <a:ext cx="244726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พนักงานราชการเฉพาะกิจ</a:t>
            </a:r>
            <a:br>
              <a:rPr lang="th-TH" sz="16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</a:br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สำนักงานสถิติจังหวัดชัยภูมิ</a:t>
            </a:r>
            <a:b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</a:br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กระทรวงดิจิทัลเพื่อ</a:t>
            </a:r>
            <a:b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</a:br>
            <a:r>
              <a:rPr lang="th-TH" sz="14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เศรษฐกิจและสังคม</a:t>
            </a:r>
            <a:endParaRPr lang="th-TH" sz="1400" b="1" dirty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pic>
        <p:nvPicPr>
          <p:cNvPr id="48" name="รูปภาพ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 r="9369"/>
          <a:stretch/>
        </p:blipFill>
        <p:spPr>
          <a:xfrm>
            <a:off x="3022429" y="5263772"/>
            <a:ext cx="582269" cy="816071"/>
          </a:xfrm>
          <a:prstGeom prst="rect">
            <a:avLst/>
          </a:prstGeom>
        </p:spPr>
      </p:pic>
      <p:pic>
        <p:nvPicPr>
          <p:cNvPr id="49" name="รูปภาพ 4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17" b="100000" l="2667" r="99000">
                        <a14:foregroundMark x1="35111" y1="63500" x2="35111" y2="63500"/>
                        <a14:foregroundMark x1="29667" y1="68583" x2="29111" y2="69833"/>
                        <a14:foregroundMark x1="28111" y1="71250" x2="29222" y2="73250"/>
                        <a14:foregroundMark x1="34778" y1="76833" x2="37222" y2="79833"/>
                        <a14:foregroundMark x1="42889" y1="81333" x2="51778" y2="81667"/>
                        <a14:foregroundMark x1="63111" y1="83667" x2="67889" y2="83917"/>
                        <a14:foregroundMark x1="78889" y1="82250" x2="82333" y2="82250"/>
                        <a14:foregroundMark x1="85111" y1="80500" x2="84889" y2="81333"/>
                        <a14:foregroundMark x1="75222" y1="81833" x2="55333" y2="81833"/>
                        <a14:foregroundMark x1="40000" y1="82333" x2="34222" y2="83250"/>
                        <a14:foregroundMark x1="32889" y1="83083" x2="31111" y2="83917"/>
                        <a14:foregroundMark x1="29667" y1="84500" x2="27333" y2="85667"/>
                        <a14:foregroundMark x1="22222" y1="85667" x2="18778" y2="85750"/>
                        <a14:foregroundMark x1="17556" y1="84500" x2="15444" y2="84333"/>
                        <a14:foregroundMark x1="14111" y1="81667" x2="14889" y2="80917"/>
                        <a14:foregroundMark x1="15000" y1="76667" x2="14111" y2="77250"/>
                        <a14:foregroundMark x1="14889" y1="77000" x2="16556" y2="78667"/>
                        <a14:foregroundMark x1="11667" y1="88500" x2="11667" y2="88500"/>
                        <a14:foregroundMark x1="10111" y1="93417" x2="10444" y2="97833"/>
                        <a14:foregroundMark x1="10111" y1="92000" x2="10111" y2="92000"/>
                        <a14:foregroundMark x1="6000" y1="91917" x2="5000" y2="92583"/>
                        <a14:foregroundMark x1="4778" y1="92167" x2="8000" y2="91583"/>
                        <a14:foregroundMark x1="12222" y1="87167" x2="14444" y2="86500"/>
                        <a14:foregroundMark x1="24000" y1="85083" x2="29222" y2="86667"/>
                        <a14:foregroundMark x1="32333" y1="88333" x2="36667" y2="89583"/>
                        <a14:foregroundMark x1="43778" y1="89500" x2="52556" y2="87500"/>
                        <a14:foregroundMark x1="72778" y1="86750" x2="77333" y2="86333"/>
                        <a14:foregroundMark x1="80778" y1="83667" x2="79778" y2="82500"/>
                        <a14:foregroundMark x1="76778" y1="78083" x2="76000" y2="76583"/>
                        <a14:foregroundMark x1="71333" y1="72167" x2="70778" y2="71250"/>
                        <a14:foregroundMark x1="68667" y1="69167" x2="67333" y2="69333"/>
                        <a14:foregroundMark x1="63667" y1="68333" x2="61222" y2="68417"/>
                        <a14:foregroundMark x1="57111" y1="67167" x2="56556" y2="67583"/>
                        <a14:foregroundMark x1="54222" y1="68167" x2="52889" y2="69333"/>
                        <a14:foregroundMark x1="50667" y1="69333" x2="48778" y2="69000"/>
                        <a14:foregroundMark x1="47222" y1="68333" x2="47222" y2="68333"/>
                        <a14:foregroundMark x1="45778" y1="67917" x2="44222" y2="68417"/>
                        <a14:foregroundMark x1="41000" y1="67417" x2="39444" y2="68000"/>
                        <a14:foregroundMark x1="36444" y1="66167" x2="35333" y2="64917"/>
                        <a14:foregroundMark x1="32889" y1="62583" x2="31333" y2="62917"/>
                        <a14:foregroundMark x1="29111" y1="61917" x2="27333" y2="62917"/>
                        <a14:foregroundMark x1="24889" y1="62167" x2="20556" y2="64083"/>
                        <a14:foregroundMark x1="16000" y1="63917" x2="12222" y2="65000"/>
                        <a14:foregroundMark x1="10889" y1="64500" x2="9778" y2="65000"/>
                        <a14:foregroundMark x1="8000" y1="64750" x2="6111" y2="66417"/>
                        <a14:foregroundMark x1="3333" y1="54833" x2="3333" y2="54833"/>
                        <a14:foregroundMark x1="60444" y1="72000" x2="61111" y2="72583"/>
                        <a14:foregroundMark x1="63000" y1="72417" x2="67111" y2="73000"/>
                        <a14:foregroundMark x1="76778" y1="72417" x2="79222" y2="73167"/>
                        <a14:foregroundMark x1="82111" y1="71417" x2="84000" y2="72167"/>
                        <a14:foregroundMark x1="90000" y1="73250" x2="92667" y2="75083"/>
                        <a14:foregroundMark x1="94556" y1="74667" x2="95778" y2="76250"/>
                        <a14:foregroundMark x1="94778" y1="76667" x2="95000" y2="78917"/>
                        <a14:foregroundMark x1="94778" y1="78833" x2="96111" y2="80083"/>
                        <a14:foregroundMark x1="96111" y1="78833" x2="96444" y2="79417"/>
                        <a14:foregroundMark x1="97667" y1="74167" x2="97667" y2="74167"/>
                        <a14:foregroundMark x1="96444" y1="73167" x2="97667" y2="73833"/>
                        <a14:foregroundMark x1="97000" y1="69833" x2="97444" y2="70333"/>
                        <a14:foregroundMark x1="97000" y1="69333" x2="97778" y2="69167"/>
                        <a14:foregroundMark x1="96889" y1="87083" x2="96333" y2="87333"/>
                        <a14:foregroundMark x1="88333" y1="91583" x2="88333" y2="91583"/>
                        <a14:foregroundMark x1="81556" y1="93000" x2="81556" y2="93000"/>
                        <a14:foregroundMark x1="1556" y1="78250" x2="1556" y2="78250"/>
                        <a14:foregroundMark x1="11222" y1="59083" x2="11222" y2="59083"/>
                        <a14:foregroundMark x1="8000" y1="59667" x2="8000" y2="59667"/>
                        <a14:foregroundMark x1="88333" y1="59083" x2="88333" y2="59083"/>
                        <a14:foregroundMark x1="94000" y1="60500" x2="94000" y2="60500"/>
                        <a14:foregroundMark x1="40000" y1="15500" x2="40000" y2="15500"/>
                        <a14:foregroundMark x1="46889" y1="14083" x2="48778" y2="14750"/>
                        <a14:foregroundMark x1="52778" y1="10667" x2="52778" y2="10667"/>
                        <a14:foregroundMark x1="49333" y1="11500" x2="47667" y2="12750"/>
                        <a14:foregroundMark x1="44000" y1="14917" x2="44556" y2="15917"/>
                        <a14:foregroundMark x1="43778" y1="16917" x2="43778" y2="17917"/>
                        <a14:foregroundMark x1="41556" y1="20417" x2="41556" y2="20417"/>
                        <a14:foregroundMark x1="40000" y1="21167" x2="40000" y2="21167"/>
                        <a14:foregroundMark x1="16333" y1="93167" x2="16333" y2="93167"/>
                        <a14:foregroundMark x1="30333" y1="95167" x2="31889" y2="95333"/>
                        <a14:foregroundMark x1="37222" y1="95417" x2="41556" y2="95583"/>
                        <a14:foregroundMark x1="46333" y1="95750" x2="49556" y2="96000"/>
                        <a14:foregroundMark x1="54444" y1="96583" x2="58556" y2="96417"/>
                        <a14:foregroundMark x1="68222" y1="95583" x2="70111" y2="95750"/>
                        <a14:foregroundMark x1="71111" y1="95000" x2="73000" y2="94417"/>
                        <a14:foregroundMark x1="76000" y1="93833" x2="78667" y2="94417"/>
                        <a14:foregroundMark x1="82667" y1="94833" x2="86111" y2="95417"/>
                        <a14:foregroundMark x1="91778" y1="96417" x2="92889" y2="96833"/>
                        <a14:foregroundMark x1="95000" y1="96750" x2="95556" y2="96833"/>
                        <a14:foregroundMark x1="66333" y1="58500" x2="66333" y2="58500"/>
                        <a14:foregroundMark x1="43667" y1="56333" x2="43667" y2="56333"/>
                        <a14:foregroundMark x1="36222" y1="57500" x2="36222" y2="57500"/>
                        <a14:foregroundMark x1="48333" y1="6500" x2="48000" y2="5917"/>
                        <a14:backgroundMark x1="29222" y1="42417" x2="29222" y2="42417"/>
                        <a14:backgroundMark x1="75889" y1="41750" x2="75889" y2="4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60" y="4950988"/>
            <a:ext cx="1183627" cy="1578169"/>
          </a:xfrm>
          <a:prstGeom prst="rect">
            <a:avLst/>
          </a:prstGeom>
        </p:spPr>
      </p:pic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 rot="16200000">
            <a:off x="9053285" y="4326487"/>
            <a:ext cx="1263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6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วิจัย/สื่อ/นวัตกรรม</a:t>
            </a:r>
            <a:br>
              <a:rPr lang="th-TH" sz="16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</a:br>
            <a:r>
              <a:rPr lang="th-TH" sz="16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แผนการสอน</a:t>
            </a:r>
            <a:endParaRPr lang="th-TH" sz="1600" dirty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sp>
        <p:nvSpPr>
          <p:cNvPr id="47" name="สามเหลี่ยมหน้าจั่ว 46"/>
          <p:cNvSpPr/>
          <p:nvPr/>
        </p:nvSpPr>
        <p:spPr>
          <a:xfrm rot="5400000">
            <a:off x="9863037" y="847503"/>
            <a:ext cx="706057" cy="594305"/>
          </a:xfrm>
          <a:prstGeom prst="triangl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D0880315-0F2C-4858-9239-1E3A8C297E4C}"/>
              </a:ext>
            </a:extLst>
          </p:cNvPr>
          <p:cNvSpPr txBox="1"/>
          <p:nvPr/>
        </p:nvSpPr>
        <p:spPr>
          <a:xfrm>
            <a:off x="3686770" y="4984675"/>
            <a:ext cx="3780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พ.ศ. 2564 - ปัจจุบัน</a:t>
            </a:r>
            <a:endParaRPr lang="th-TH" sz="1600" b="1" dirty="0">
              <a:solidFill>
                <a:schemeClr val="bg1"/>
              </a:solidFill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sp>
        <p:nvSpPr>
          <p:cNvPr id="55" name="กล่องข้อความ 54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>
            <a:off x="6417867" y="40799"/>
            <a:ext cx="2190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ผลงานสื่อการสอน</a:t>
            </a:r>
            <a:endParaRPr lang="th-TH" sz="3200" dirty="0">
              <a:solidFill>
                <a:schemeClr val="accent4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pic>
        <p:nvPicPr>
          <p:cNvPr id="56" name="รูปภาพ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259" y="4051982"/>
            <a:ext cx="1600889" cy="2163832"/>
          </a:xfrm>
          <a:prstGeom prst="rect">
            <a:avLst/>
          </a:prstGeom>
        </p:spPr>
      </p:pic>
      <p:pic>
        <p:nvPicPr>
          <p:cNvPr id="57" name="รูปภาพ 56"/>
          <p:cNvPicPr>
            <a:picLocks noChangeAspect="1"/>
          </p:cNvPicPr>
          <p:nvPr/>
        </p:nvPicPr>
        <p:blipFill rotWithShape="1">
          <a:blip r:embed="rId16"/>
          <a:srcRect l="64510" t="39009" r="14872" b="24335"/>
          <a:stretch/>
        </p:blipFill>
        <p:spPr>
          <a:xfrm>
            <a:off x="7563963" y="824683"/>
            <a:ext cx="938551" cy="938551"/>
          </a:xfrm>
          <a:prstGeom prst="rect">
            <a:avLst/>
          </a:prstGeom>
        </p:spPr>
      </p:pic>
      <p:sp>
        <p:nvSpPr>
          <p:cNvPr id="60" name="กล่องข้อความ 59">
            <a:extLst>
              <a:ext uri="{FF2B5EF4-FFF2-40B4-BE49-F238E27FC236}">
                <a16:creationId xmlns:a16="http://schemas.microsoft.com/office/drawing/2014/main" id="{FB9EE972-F431-4BF5-9911-060A715160EB}"/>
              </a:ext>
            </a:extLst>
          </p:cNvPr>
          <p:cNvSpPr txBox="1"/>
          <p:nvPr/>
        </p:nvSpPr>
        <p:spPr>
          <a:xfrm>
            <a:off x="4570982" y="1761914"/>
            <a:ext cx="6924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แผนการจัดการเรียนรู้วิชานาฏศิลป์ ม.5</a:t>
            </a:r>
            <a:endParaRPr lang="th-TH" sz="1600" b="1" dirty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sp>
        <p:nvSpPr>
          <p:cNvPr id="61" name="กล่องข้อความ 60">
            <a:extLst>
              <a:ext uri="{FF2B5EF4-FFF2-40B4-BE49-F238E27FC236}">
                <a16:creationId xmlns:a16="http://schemas.microsoft.com/office/drawing/2014/main" id="{FB9EE972-F431-4BF5-9911-060A715160EB}"/>
              </a:ext>
            </a:extLst>
          </p:cNvPr>
          <p:cNvSpPr txBox="1"/>
          <p:nvPr/>
        </p:nvSpPr>
        <p:spPr>
          <a:xfrm>
            <a:off x="4570982" y="3049396"/>
            <a:ext cx="6924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วีดีทัศน์ประกอบการสอนภาคปฏิบัติ </a:t>
            </a:r>
            <a:br>
              <a:rPr lang="th-TH" sz="16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</a:br>
            <a:r>
              <a:rPr lang="th-TH" sz="16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รำโทนโคราช เพลง เมืองหญิงกล้า</a:t>
            </a:r>
            <a:endParaRPr lang="th-TH" sz="1600" b="1" dirty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pic>
        <p:nvPicPr>
          <p:cNvPr id="62" name="รูปภาพ 6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32" y="2049417"/>
            <a:ext cx="1045017" cy="1045017"/>
          </a:xfrm>
          <a:prstGeom prst="rect">
            <a:avLst/>
          </a:prstGeom>
        </p:spPr>
      </p:pic>
      <p:pic>
        <p:nvPicPr>
          <p:cNvPr id="63" name="รูปภาพ 6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439" y="3607321"/>
            <a:ext cx="1045017" cy="1045017"/>
          </a:xfrm>
          <a:prstGeom prst="rect">
            <a:avLst/>
          </a:prstGeom>
        </p:spPr>
      </p:pic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FB9EE972-F431-4BF5-9911-060A715160EB}"/>
              </a:ext>
            </a:extLst>
          </p:cNvPr>
          <p:cNvSpPr txBox="1"/>
          <p:nvPr/>
        </p:nvSpPr>
        <p:spPr>
          <a:xfrm>
            <a:off x="4046794" y="4585038"/>
            <a:ext cx="8114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สื่อการสอนบ</a:t>
            </a:r>
            <a:r>
              <a:rPr lang="th-TH" sz="1600" b="1" dirty="0" err="1" smtClean="0">
                <a:latin typeface="JS Setha" panose="02000000000000000000" pitchFamily="2" charset="-34"/>
                <a:cs typeface="JS Setha" panose="02000000000000000000" pitchFamily="2" charset="-34"/>
              </a:rPr>
              <a:t>ิง</a:t>
            </a:r>
            <a:r>
              <a:rPr lang="th-TH" sz="16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โก</a:t>
            </a:r>
            <a:br>
              <a:rPr lang="th-TH" sz="16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</a:br>
            <a:r>
              <a:rPr lang="th-TH" sz="16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การแสดงท่าทางเลียนแบบสัตว์ (ประถม)</a:t>
            </a:r>
            <a:endParaRPr lang="th-TH" sz="1600" b="1" dirty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pic>
        <p:nvPicPr>
          <p:cNvPr id="65" name="รูปภาพ 5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723" y="1174405"/>
            <a:ext cx="1627921" cy="2471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รูปภาพ 6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25" b="94063" l="9375" r="99896">
                        <a14:foregroundMark x1="89583" y1="27422" x2="89583" y2="27422"/>
                        <a14:foregroundMark x1="88958" y1="21563" x2="88854" y2="20938"/>
                        <a14:foregroundMark x1="87188" y1="18906" x2="86354" y2="16563"/>
                        <a14:foregroundMark x1="84583" y1="15469" x2="83542" y2="14688"/>
                        <a14:foregroundMark x1="81563" y1="15156" x2="79688" y2="16563"/>
                        <a14:foregroundMark x1="77500" y1="21250" x2="74792" y2="20391"/>
                        <a14:foregroundMark x1="59479" y1="17344" x2="57708" y2="17891"/>
                        <a14:foregroundMark x1="55104" y1="20469" x2="51771" y2="21328"/>
                        <a14:foregroundMark x1="47500" y1="24297" x2="42396" y2="24922"/>
                        <a14:foregroundMark x1="38438" y1="29063" x2="34375" y2="32969"/>
                        <a14:foregroundMark x1="28542" y1="45000" x2="26771" y2="45547"/>
                        <a14:foregroundMark x1="22292" y1="54063" x2="23229" y2="54531"/>
                        <a14:foregroundMark x1="37708" y1="50234" x2="37708" y2="50234"/>
                        <a14:foregroundMark x1="39688" y1="50547" x2="39688" y2="50547"/>
                        <a14:foregroundMark x1="40208" y1="49922" x2="40208" y2="49531"/>
                        <a14:foregroundMark x1="40625" y1="49141" x2="40625" y2="49141"/>
                        <a14:foregroundMark x1="42813" y1="50313" x2="42813" y2="50313"/>
                        <a14:foregroundMark x1="91979" y1="15469" x2="92083" y2="15781"/>
                        <a14:foregroundMark x1="93854" y1="15937" x2="93854" y2="16484"/>
                        <a14:foregroundMark x1="92500" y1="31953" x2="90625" y2="34375"/>
                        <a14:foregroundMark x1="88854" y1="40781" x2="88646" y2="41797"/>
                        <a14:foregroundMark x1="90313" y1="45156" x2="90313" y2="45156"/>
                        <a14:foregroundMark x1="94792" y1="40391" x2="94583" y2="39844"/>
                        <a14:foregroundMark x1="93854" y1="35625" x2="93958" y2="34141"/>
                        <a14:foregroundMark x1="40208" y1="68672" x2="40208" y2="68672"/>
                        <a14:foregroundMark x1="35000" y1="69141" x2="34271" y2="69375"/>
                        <a14:foregroundMark x1="29271" y1="71484" x2="29271" y2="71484"/>
                        <a14:foregroundMark x1="23542" y1="74766" x2="23542" y2="74766"/>
                        <a14:foregroundMark x1="23646" y1="69141" x2="23750" y2="68359"/>
                        <a14:foregroundMark x1="23958" y1="63828" x2="23958" y2="63828"/>
                        <a14:foregroundMark x1="22500" y1="64609" x2="22500" y2="64609"/>
                        <a14:foregroundMark x1="22500" y1="61797" x2="22500" y2="61797"/>
                        <a14:foregroundMark x1="52604" y1="62813" x2="52604" y2="62813"/>
                        <a14:foregroundMark x1="54167" y1="62734" x2="54167" y2="62734"/>
                        <a14:foregroundMark x1="52292" y1="63828" x2="52292" y2="63828"/>
                        <a14:foregroundMark x1="52292" y1="63906" x2="52292" y2="63906"/>
                        <a14:foregroundMark x1="53542" y1="62031" x2="52396" y2="61484"/>
                        <a14:foregroundMark x1="51771" y1="61172" x2="51771" y2="61172"/>
                        <a14:foregroundMark x1="50521" y1="64922" x2="49896" y2="64922"/>
                        <a14:foregroundMark x1="46667" y1="67031" x2="46667" y2="67031"/>
                        <a14:foregroundMark x1="51042" y1="64922" x2="51042" y2="64922"/>
                        <a14:foregroundMark x1="54167" y1="63125" x2="54167" y2="63125"/>
                        <a14:foregroundMark x1="55104" y1="62734" x2="55104" y2="62734"/>
                        <a14:foregroundMark x1="51042" y1="50469" x2="51042" y2="50469"/>
                        <a14:foregroundMark x1="51042" y1="50469" x2="51042" y2="50469"/>
                        <a14:foregroundMark x1="87188" y1="67109" x2="87188" y2="67109"/>
                        <a14:foregroundMark x1="83854" y1="68281" x2="81354" y2="68594"/>
                        <a14:foregroundMark x1="77083" y1="68828" x2="76042" y2="69063"/>
                        <a14:foregroundMark x1="69375" y1="69922" x2="68333" y2="69922"/>
                        <a14:foregroundMark x1="57396" y1="67031" x2="57396" y2="67031"/>
                        <a14:foregroundMark x1="55313" y1="66797" x2="55313" y2="66797"/>
                        <a14:foregroundMark x1="58750" y1="69141" x2="58750" y2="69453"/>
                        <a14:foregroundMark x1="57604" y1="67500" x2="57604" y2="67500"/>
                        <a14:foregroundMark x1="56563" y1="65938" x2="56563" y2="65938"/>
                        <a14:foregroundMark x1="54792" y1="66172" x2="54792" y2="66172"/>
                        <a14:foregroundMark x1="56875" y1="68047" x2="56875" y2="68047"/>
                        <a14:foregroundMark x1="58333" y1="68828" x2="58333" y2="68828"/>
                        <a14:foregroundMark x1="46458" y1="79531" x2="46458" y2="79531"/>
                        <a14:foregroundMark x1="43750" y1="78281" x2="43750" y2="78281"/>
                        <a14:foregroundMark x1="42083" y1="76016" x2="42083" y2="76016"/>
                        <a14:foregroundMark x1="41979" y1="77422" x2="41979" y2="77422"/>
                        <a14:foregroundMark x1="38854" y1="80000" x2="37813" y2="80547"/>
                        <a14:foregroundMark x1="36875" y1="81563" x2="36771" y2="82109"/>
                        <a14:foregroundMark x1="37083" y1="82656" x2="37083" y2="82656"/>
                        <a14:foregroundMark x1="28333" y1="82734" x2="28333" y2="82734"/>
                        <a14:foregroundMark x1="56354" y1="90625" x2="56354" y2="90625"/>
                        <a14:foregroundMark x1="59792" y1="92891" x2="59792" y2="92891"/>
                        <a14:foregroundMark x1="60521" y1="94063" x2="60521" y2="94063"/>
                        <a14:foregroundMark x1="94167" y1="66172" x2="94167" y2="66172"/>
                        <a14:foregroundMark x1="95521" y1="65938" x2="95521" y2="65938"/>
                        <a14:foregroundMark x1="21563" y1="78672" x2="21563" y2="78672"/>
                        <a14:foregroundMark x1="36667" y1="85859" x2="36667" y2="85859"/>
                        <a14:foregroundMark x1="54167" y1="84063" x2="54167" y2="84063"/>
                        <a14:foregroundMark x1="58750" y1="71016" x2="59167" y2="70938"/>
                        <a14:foregroundMark x1="57917" y1="69766" x2="57917" y2="69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02269" y="4908868"/>
            <a:ext cx="1395266" cy="1860355"/>
          </a:xfrm>
          <a:prstGeom prst="rect">
            <a:avLst/>
          </a:prstGeom>
        </p:spPr>
      </p:pic>
      <p:sp>
        <p:nvSpPr>
          <p:cNvPr id="67" name="กล่องข้อความ 66">
            <a:extLst>
              <a:ext uri="{FF2B5EF4-FFF2-40B4-BE49-F238E27FC236}">
                <a16:creationId xmlns:a16="http://schemas.microsoft.com/office/drawing/2014/main" id="{FB9EE972-F431-4BF5-9911-060A715160EB}"/>
              </a:ext>
            </a:extLst>
          </p:cNvPr>
          <p:cNvSpPr txBox="1"/>
          <p:nvPr/>
        </p:nvSpPr>
        <p:spPr>
          <a:xfrm>
            <a:off x="4046794" y="6390551"/>
            <a:ext cx="8114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สื่อการสอนจิ๊กซอ</a:t>
            </a:r>
            <a:r>
              <a:rPr lang="th-TH" sz="1600" b="1" dirty="0" err="1" smtClean="0">
                <a:latin typeface="JS Setha" panose="02000000000000000000" pitchFamily="2" charset="-34"/>
                <a:cs typeface="JS Setha" panose="02000000000000000000" pitchFamily="2" charset="-34"/>
              </a:rPr>
              <a:t>ว์</a:t>
            </a:r>
            <a:r>
              <a:rPr lang="th-TH" sz="1600" b="1" dirty="0">
                <a:latin typeface="JS Setha" panose="02000000000000000000" pitchFamily="2" charset="-34"/>
                <a:cs typeface="JS Setha" panose="02000000000000000000" pitchFamily="2" charset="-34"/>
              </a:rPr>
              <a:t> </a:t>
            </a:r>
            <a:r>
              <a:rPr lang="th-TH" sz="16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ท่านาฏยศ</a:t>
            </a:r>
            <a:r>
              <a:rPr lang="th-TH" sz="1600" b="1" dirty="0" err="1" smtClean="0">
                <a:latin typeface="JS Setha" panose="02000000000000000000" pitchFamily="2" charset="-34"/>
                <a:cs typeface="JS Setha" panose="02000000000000000000" pitchFamily="2" charset="-34"/>
              </a:rPr>
              <a:t>ัพท์</a:t>
            </a:r>
            <a:r>
              <a:rPr lang="th-TH" sz="16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 (ประถม)</a:t>
            </a:r>
            <a:endParaRPr lang="th-TH" sz="1600" b="1" dirty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sp>
        <p:nvSpPr>
          <p:cNvPr id="44" name="สามเหลี่ยมหน้าจั่ว 43"/>
          <p:cNvSpPr/>
          <p:nvPr/>
        </p:nvSpPr>
        <p:spPr>
          <a:xfrm rot="5400000" flipV="1">
            <a:off x="9283899" y="5136705"/>
            <a:ext cx="706057" cy="507356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5799C42-8E73-40D8-994E-68FF57958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06766" y="-11576"/>
            <a:ext cx="9399234" cy="6879485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9398643" y="-23150"/>
            <a:ext cx="507357" cy="6881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endParaRPr lang="th-TH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0" y="-23150"/>
            <a:ext cx="507357" cy="6881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ามเหลี่ยมหน้าจั่ว 7"/>
          <p:cNvSpPr/>
          <p:nvPr/>
        </p:nvSpPr>
        <p:spPr>
          <a:xfrm rot="5400000" flipV="1">
            <a:off x="9285789" y="2580249"/>
            <a:ext cx="706057" cy="507356"/>
          </a:xfrm>
          <a:prstGeom prst="triangl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9977" r="89947">
                        <a14:foregroundMark x1="47262" y1="83000" x2="47262" y2="83000"/>
                        <a14:foregroundMark x1="79295" y1="88450" x2="79295" y2="88450"/>
                        <a14:foregroundMark x1="80420" y1="94350" x2="80945" y2="94700"/>
                        <a14:backgroundMark x1="75919" y1="76350" x2="75919" y2="76350"/>
                        <a14:backgroundMark x1="78095" y1="74850" x2="78095" y2="74850"/>
                        <a14:backgroundMark x1="78320" y1="74000" x2="78320" y2="74000"/>
                        <a14:backgroundMark x1="77719" y1="78700" x2="77719" y2="78700"/>
                        <a14:backgroundMark x1="78695" y1="85500" x2="78695" y2="85500"/>
                        <a14:backgroundMark x1="76594" y1="81100" x2="76594" y2="81100"/>
                        <a14:backgroundMark x1="75469" y1="77950" x2="75469" y2="77950"/>
                        <a14:backgroundMark x1="78845" y1="87300" x2="78845" y2="87300"/>
                        <a14:backgroundMark x1="79070" y1="90800" x2="79070" y2="90800"/>
                        <a14:backgroundMark x1="78470" y1="89100" x2="78470" y2="89100"/>
                        <a14:backgroundMark x1="78695" y1="88100" x2="78695" y2="88100"/>
                        <a14:backgroundMark x1="79295" y1="93950" x2="79295" y2="93950"/>
                        <a14:backgroundMark x1="79595" y1="95450" x2="79595" y2="95450"/>
                        <a14:backgroundMark x1="79670" y1="97200" x2="79670" y2="97200"/>
                        <a14:backgroundMark x1="79970" y1="99200" x2="79970" y2="99200"/>
                        <a14:backgroundMark x1="79445" y1="98050" x2="79445" y2="98050"/>
                        <a14:backgroundMark x1="79595" y1="94800" x2="79595" y2="94800"/>
                        <a14:backgroundMark x1="87847" y1="58650" x2="87847" y2="58650"/>
                        <a14:backgroundMark x1="87322" y1="56400" x2="87322" y2="56400"/>
                        <a14:backgroundMark x1="84171" y1="57850" x2="84171" y2="57850"/>
                        <a14:backgroundMark x1="85296" y1="63350" x2="85296" y2="63350"/>
                        <a14:backgroundMark x1="84921" y1="67850" x2="84921" y2="67850"/>
                        <a14:backgroundMark x1="84846" y1="71100" x2="84846" y2="71100"/>
                        <a14:backgroundMark x1="87847" y1="65100" x2="87847" y2="65100"/>
                        <a14:backgroundMark x1="85821" y1="62750" x2="85821" y2="62750"/>
                        <a14:backgroundMark x1="83796" y1="64650" x2="83796" y2="64650"/>
                        <a14:backgroundMark x1="80720" y1="65400" x2="80720" y2="65400"/>
                        <a14:backgroundMark x1="82071" y1="62650" x2="82071" y2="62650"/>
                        <a14:backgroundMark x1="82671" y1="60400" x2="82671" y2="60400"/>
                        <a14:backgroundMark x1="82296" y1="56150" x2="82296" y2="56150"/>
                        <a14:backgroundMark x1="30008" y1="47900" x2="30008" y2="47900"/>
                        <a14:backgroundMark x1="32933" y1="46150" x2="32933" y2="46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39" t="23597" r="14191"/>
          <a:stretch/>
        </p:blipFill>
        <p:spPr>
          <a:xfrm>
            <a:off x="12085858" y="2881214"/>
            <a:ext cx="1640360" cy="3221481"/>
          </a:xfrm>
          <a:prstGeom prst="rect">
            <a:avLst/>
          </a:prstGeom>
        </p:spPr>
      </p:pic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>
            <a:off x="5843377" y="310152"/>
            <a:ext cx="2808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ทักษะและความสามารถ</a:t>
            </a:r>
            <a:endParaRPr lang="th-TH" sz="3200" dirty="0">
              <a:solidFill>
                <a:schemeClr val="accent4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pic>
        <p:nvPicPr>
          <p:cNvPr id="50" name="รูปภาพ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00" y="1079003"/>
            <a:ext cx="2326065" cy="12134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2" name="รูปภาพ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824" y="2497821"/>
            <a:ext cx="2367707" cy="13259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3" name="รูปภาพ 5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4" t="15294" r="2157" b="41921"/>
          <a:stretch/>
        </p:blipFill>
        <p:spPr>
          <a:xfrm>
            <a:off x="5462542" y="1079002"/>
            <a:ext cx="1028530" cy="12107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4" name="รูปภาพ 5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438" b="99844" l="21146" r="70000">
                        <a14:foregroundMark x1="55000" y1="18594" x2="55000" y2="18594"/>
                        <a14:foregroundMark x1="55729" y1="17813" x2="56042" y2="17813"/>
                        <a14:foregroundMark x1="58854" y1="27969" x2="59062" y2="28438"/>
                        <a14:foregroundMark x1="61354" y1="32656" x2="61354" y2="32656"/>
                        <a14:foregroundMark x1="61979" y1="36719" x2="61979" y2="36719"/>
                        <a14:foregroundMark x1="52708" y1="20313" x2="52708" y2="20313"/>
                        <a14:foregroundMark x1="54167" y1="16250" x2="54167" y2="16250"/>
                        <a14:foregroundMark x1="64479" y1="56719" x2="64479" y2="56719"/>
                        <a14:foregroundMark x1="67188" y1="53594" x2="67188" y2="53594"/>
                        <a14:foregroundMark x1="68021" y1="51406" x2="68021" y2="51406"/>
                        <a14:foregroundMark x1="54167" y1="41406" x2="54167" y2="41406"/>
                        <a14:foregroundMark x1="59792" y1="72969" x2="59792" y2="72969"/>
                        <a14:foregroundMark x1="59792" y1="78594" x2="59167" y2="79063"/>
                        <a14:foregroundMark x1="57292" y1="82188" x2="56979" y2="82188"/>
                        <a14:foregroundMark x1="55729" y1="82188" x2="52604" y2="82969"/>
                        <a14:foregroundMark x1="49688" y1="82344" x2="48333" y2="82656"/>
                        <a14:foregroundMark x1="47604" y1="82813" x2="46042" y2="82969"/>
                        <a14:foregroundMark x1="40417" y1="82656" x2="38958" y2="81719"/>
                        <a14:foregroundMark x1="37292" y1="81094" x2="35104" y2="80938"/>
                        <a14:foregroundMark x1="32083" y1="80000" x2="32083" y2="80000"/>
                        <a14:foregroundMark x1="30312" y1="80625" x2="28333" y2="81250"/>
                        <a14:foregroundMark x1="26458" y1="81719" x2="26458" y2="81719"/>
                        <a14:foregroundMark x1="27083" y1="83438" x2="28021" y2="84844"/>
                        <a14:foregroundMark x1="30417" y1="86094" x2="31667" y2="87031"/>
                        <a14:foregroundMark x1="60104" y1="21250" x2="60104" y2="21250"/>
                        <a14:foregroundMark x1="60104" y1="21406" x2="60104" y2="22188"/>
                        <a14:foregroundMark x1="60104" y1="23594" x2="60313" y2="24219"/>
                        <a14:foregroundMark x1="60833" y1="28125" x2="60833" y2="28594"/>
                        <a14:foregroundMark x1="61771" y1="32500" x2="62083" y2="34063"/>
                        <a14:foregroundMark x1="62500" y1="35469" x2="62500" y2="35469"/>
                        <a14:foregroundMark x1="62708" y1="37031" x2="62917" y2="37813"/>
                        <a14:foregroundMark x1="63021" y1="38750" x2="63125" y2="39219"/>
                        <a14:foregroundMark x1="63438" y1="39844" x2="63646" y2="40625"/>
                        <a14:foregroundMark x1="64063" y1="42969" x2="64688" y2="44531"/>
                        <a14:foregroundMark x1="64792" y1="45625" x2="65000" y2="46563"/>
                        <a14:foregroundMark x1="66146" y1="50938" x2="66458" y2="51875"/>
                        <a14:foregroundMark x1="66458" y1="52344" x2="66563" y2="52812"/>
                        <a14:foregroundMark x1="66250" y1="54219" x2="66146" y2="55313"/>
                        <a14:foregroundMark x1="68958" y1="52969" x2="68958" y2="52969"/>
                        <a14:foregroundMark x1="67188" y1="48750" x2="67188" y2="48750"/>
                        <a14:foregroundMark x1="60104" y1="76094" x2="60313" y2="76719"/>
                        <a14:foregroundMark x1="61146" y1="84844" x2="61458" y2="85469"/>
                        <a14:foregroundMark x1="62292" y1="86563" x2="62708" y2="87344"/>
                        <a14:foregroundMark x1="63021" y1="87813" x2="63333" y2="88438"/>
                        <a14:foregroundMark x1="64167" y1="89688" x2="64792" y2="90781"/>
                        <a14:foregroundMark x1="65104" y1="91094" x2="65104" y2="91094"/>
                        <a14:foregroundMark x1="64792" y1="91250" x2="64271" y2="91719"/>
                        <a14:foregroundMark x1="63958" y1="92344" x2="62083" y2="93281"/>
                        <a14:foregroundMark x1="61042" y1="94063" x2="60625" y2="94844"/>
                        <a14:foregroundMark x1="60417" y1="94375" x2="59896" y2="95156"/>
                        <a14:foregroundMark x1="56563" y1="94844" x2="56563" y2="94844"/>
                        <a14:foregroundMark x1="55208" y1="95625" x2="55208" y2="95625"/>
                        <a14:foregroundMark x1="54688" y1="96406" x2="53229" y2="97656"/>
                        <a14:foregroundMark x1="32917" y1="75469" x2="32917" y2="75469"/>
                        <a14:foregroundMark x1="34688" y1="76250" x2="35625" y2="76875"/>
                        <a14:foregroundMark x1="38438" y1="77188" x2="38750" y2="77656"/>
                        <a14:foregroundMark x1="58542" y1="25625" x2="58750" y2="26094"/>
                        <a14:foregroundMark x1="58542" y1="22656" x2="58542" y2="22656"/>
                        <a14:foregroundMark x1="54063" y1="16250" x2="54063" y2="16250"/>
                        <a14:foregroundMark x1="51875" y1="19688" x2="51875" y2="19688"/>
                        <a14:foregroundMark x1="55625" y1="16406" x2="55625" y2="16406"/>
                        <a14:foregroundMark x1="54167" y1="15937" x2="54167" y2="15937"/>
                        <a14:foregroundMark x1="55729" y1="16406" x2="55729" y2="16406"/>
                        <a14:foregroundMark x1="53125" y1="16406" x2="53125" y2="16406"/>
                        <a14:foregroundMark x1="54688" y1="15313" x2="54688" y2="15313"/>
                        <a14:foregroundMark x1="55833" y1="15625" x2="55833" y2="15625"/>
                        <a14:foregroundMark x1="51250" y1="27813" x2="51250" y2="27813"/>
                        <a14:foregroundMark x1="51146" y1="28281" x2="51146" y2="28281"/>
                        <a14:foregroundMark x1="50833" y1="28281" x2="50833" y2="28281"/>
                        <a14:foregroundMark x1="51354" y1="26719" x2="51354" y2="26719"/>
                        <a14:foregroundMark x1="51042" y1="26406" x2="51042" y2="26563"/>
                        <a14:foregroundMark x1="51042" y1="26875" x2="51042" y2="26875"/>
                        <a14:foregroundMark x1="51458" y1="28438" x2="51563" y2="28594"/>
                        <a14:backgroundMark x1="53750" y1="38906" x2="53750" y2="3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10" t="12167" r="28911"/>
          <a:stretch/>
        </p:blipFill>
        <p:spPr>
          <a:xfrm>
            <a:off x="7677233" y="4902423"/>
            <a:ext cx="1721410" cy="1939179"/>
          </a:xfrm>
          <a:prstGeom prst="rect">
            <a:avLst/>
          </a:prstGeom>
        </p:spPr>
      </p:pic>
      <p:pic>
        <p:nvPicPr>
          <p:cNvPr id="58" name="Picture 6" descr="No photo description available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0556" r="71806">
                        <a14:foregroundMark x1="40417" y1="63438" x2="40417" y2="63438"/>
                        <a14:foregroundMark x1="39306" y1="65313" x2="39861" y2="66042"/>
                        <a14:foregroundMark x1="40694" y1="66979" x2="40694" y2="69271"/>
                        <a14:foregroundMark x1="40139" y1="70104" x2="40556" y2="70104"/>
                        <a14:foregroundMark x1="38333" y1="68958" x2="38333" y2="68958"/>
                        <a14:foregroundMark x1="39306" y1="66563" x2="39306" y2="66563"/>
                        <a14:foregroundMark x1="38611" y1="63438" x2="38472" y2="63021"/>
                        <a14:foregroundMark x1="37917" y1="60833" x2="37361" y2="61458"/>
                        <a14:foregroundMark x1="37500" y1="68333" x2="38611" y2="68750"/>
                        <a14:foregroundMark x1="64306" y1="69583" x2="64306" y2="69583"/>
                        <a14:foregroundMark x1="61944" y1="66771" x2="62639" y2="65729"/>
                        <a14:foregroundMark x1="62639" y1="64167" x2="62639" y2="63021"/>
                        <a14:foregroundMark x1="62639" y1="62396" x2="62778" y2="61667"/>
                        <a14:foregroundMark x1="38333" y1="66354" x2="38333" y2="66354"/>
                        <a14:foregroundMark x1="37083" y1="63854" x2="37083" y2="63854"/>
                        <a14:foregroundMark x1="38194" y1="69479" x2="38194" y2="69479"/>
                        <a14:foregroundMark x1="37639" y1="61979" x2="37639" y2="61979"/>
                        <a14:foregroundMark x1="51944" y1="3438" x2="51944" y2="3438"/>
                        <a14:foregroundMark x1="51528" y1="4375" x2="51528" y2="4375"/>
                        <a14:foregroundMark x1="51806" y1="1354" x2="51806" y2="1354"/>
                        <a14:foregroundMark x1="51667" y1="2500" x2="51667" y2="2500"/>
                        <a14:foregroundMark x1="52778" y1="4271" x2="52778" y2="4271"/>
                        <a14:foregroundMark x1="51944" y1="4167" x2="51944" y2="4167"/>
                        <a14:foregroundMark x1="51944" y1="4167" x2="51944" y2="4167"/>
                        <a14:foregroundMark x1="51528" y1="5625" x2="51528" y2="5625"/>
                        <a14:backgroundMark x1="63194" y1="76146" x2="63194" y2="76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85" r="23026"/>
          <a:stretch/>
        </p:blipFill>
        <p:spPr bwMode="auto">
          <a:xfrm>
            <a:off x="4957464" y="3851750"/>
            <a:ext cx="1167822" cy="30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No photo description available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97" b="93715" l="10000" r="90000">
                        <a14:foregroundMark x1="50625" y1="5028" x2="50625" y2="5028"/>
                        <a14:foregroundMark x1="50625" y1="1536" x2="50625" y2="1536"/>
                        <a14:foregroundMark x1="37917" y1="49162" x2="37917" y2="49162"/>
                        <a14:foregroundMark x1="60521" y1="50419" x2="60521" y2="50419"/>
                        <a14:foregroundMark x1="72396" y1="49581" x2="72396" y2="49581"/>
                        <a14:foregroundMark x1="68750" y1="46229" x2="69063" y2="46089"/>
                        <a14:foregroundMark x1="75521" y1="55168" x2="75521" y2="55168"/>
                        <a14:foregroundMark x1="76875" y1="54050" x2="76875" y2="54050"/>
                        <a14:foregroundMark x1="78125" y1="57961" x2="78125" y2="57961"/>
                        <a14:foregroundMark x1="77708" y1="55587" x2="77708" y2="55587"/>
                        <a14:foregroundMark x1="81354" y1="59916" x2="81354" y2="59916"/>
                        <a14:foregroundMark x1="46146" y1="91899" x2="46146" y2="91899"/>
                        <a14:backgroundMark x1="36771" y1="43017" x2="36771" y2="43017"/>
                        <a14:backgroundMark x1="40625" y1="11872" x2="40625" y2="11872"/>
                        <a14:backgroundMark x1="38333" y1="44693" x2="38333" y2="44693"/>
                        <a14:backgroundMark x1="43125" y1="49441" x2="43125" y2="49441"/>
                        <a14:backgroundMark x1="41458" y1="52793" x2="41458" y2="52793"/>
                        <a14:backgroundMark x1="55937" y1="50559" x2="55937" y2="50559"/>
                        <a14:backgroundMark x1="56250" y1="53352" x2="56250" y2="53352"/>
                        <a14:backgroundMark x1="56458" y1="48743" x2="56458" y2="48743"/>
                        <a14:backgroundMark x1="56563" y1="50279" x2="56563" y2="50279"/>
                        <a14:backgroundMark x1="57292" y1="47765" x2="57292" y2="47765"/>
                        <a14:backgroundMark x1="56667" y1="46508" x2="56667" y2="46508"/>
                        <a14:backgroundMark x1="47396" y1="12709" x2="47396" y2="12709"/>
                        <a14:backgroundMark x1="40417" y1="6983" x2="40417" y2="6983"/>
                        <a14:backgroundMark x1="55937" y1="279" x2="55937" y2="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633" y="5127744"/>
            <a:ext cx="2212172" cy="164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32E9DEA5-C984-4A95-862E-627C420C1105}"/>
              </a:ext>
            </a:extLst>
          </p:cNvPr>
          <p:cNvSpPr txBox="1"/>
          <p:nvPr/>
        </p:nvSpPr>
        <p:spPr>
          <a:xfrm>
            <a:off x="5627950" y="6011529"/>
            <a:ext cx="24472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2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งานใบตอง</a:t>
            </a:r>
            <a:endParaRPr lang="th-TH" sz="1200" b="1" dirty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32E9DEA5-C984-4A95-862E-627C420C1105}"/>
              </a:ext>
            </a:extLst>
          </p:cNvPr>
          <p:cNvSpPr txBox="1"/>
          <p:nvPr/>
        </p:nvSpPr>
        <p:spPr>
          <a:xfrm>
            <a:off x="6414428" y="6620585"/>
            <a:ext cx="24472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2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งานประดิษฐ์เครื่องประดับ</a:t>
            </a:r>
            <a:endParaRPr lang="th-TH" sz="1200" b="1" dirty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pic>
        <p:nvPicPr>
          <p:cNvPr id="40" name="รูปภาพ 39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5" r="1108" b="33055"/>
          <a:stretch/>
        </p:blipFill>
        <p:spPr>
          <a:xfrm>
            <a:off x="5914460" y="3927770"/>
            <a:ext cx="2232808" cy="1304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รูปภาพ 40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616" y="2417214"/>
            <a:ext cx="1767397" cy="2173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32E9DEA5-C984-4A95-862E-627C420C1105}"/>
              </a:ext>
            </a:extLst>
          </p:cNvPr>
          <p:cNvSpPr txBox="1"/>
          <p:nvPr/>
        </p:nvSpPr>
        <p:spPr>
          <a:xfrm>
            <a:off x="8215312" y="4489694"/>
            <a:ext cx="24472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2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จัดดอกไม้</a:t>
            </a:r>
            <a:endParaRPr lang="th-TH" sz="1200" b="1" dirty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32E9DEA5-C984-4A95-862E-627C420C1105}"/>
              </a:ext>
            </a:extLst>
          </p:cNvPr>
          <p:cNvSpPr txBox="1"/>
          <p:nvPr/>
        </p:nvSpPr>
        <p:spPr>
          <a:xfrm>
            <a:off x="6164459" y="5158194"/>
            <a:ext cx="24472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200" b="1" dirty="0" smtClean="0">
                <a:latin typeface="JS Setha" panose="02000000000000000000" pitchFamily="2" charset="-34"/>
                <a:cs typeface="JS Setha" panose="02000000000000000000" pitchFamily="2" charset="-34"/>
              </a:rPr>
              <a:t>ผูกผ้าเวที/ป้าย</a:t>
            </a:r>
            <a:endParaRPr lang="th-TH" sz="1200" b="1" dirty="0"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 rot="16200000">
            <a:off x="8964855" y="1817809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ทักษะการทำงาน</a:t>
            </a:r>
            <a:endParaRPr lang="th-TH" sz="2000" dirty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sp>
        <p:nvSpPr>
          <p:cNvPr id="47" name="สามเหลี่ยมหน้าจั่ว 46"/>
          <p:cNvSpPr/>
          <p:nvPr/>
        </p:nvSpPr>
        <p:spPr>
          <a:xfrm rot="5400000">
            <a:off x="9863037" y="847503"/>
            <a:ext cx="706057" cy="594305"/>
          </a:xfrm>
          <a:prstGeom prst="triangl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D0880315-0F2C-4858-9239-1E3A8C297E4C}"/>
              </a:ext>
            </a:extLst>
          </p:cNvPr>
          <p:cNvSpPr txBox="1"/>
          <p:nvPr/>
        </p:nvSpPr>
        <p:spPr>
          <a:xfrm>
            <a:off x="3686770" y="4984675"/>
            <a:ext cx="3780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JS Setha" panose="02000000000000000000" pitchFamily="2" charset="-34"/>
                <a:cs typeface="JS Setha" panose="02000000000000000000" pitchFamily="2" charset="-34"/>
              </a:rPr>
              <a:t>พ.ศ. 2564 - ปัจจุบัน</a:t>
            </a:r>
            <a:endParaRPr lang="th-TH" sz="1600" b="1" dirty="0">
              <a:solidFill>
                <a:schemeClr val="bg1"/>
              </a:solidFill>
              <a:latin typeface="JS Setha" panose="02000000000000000000" pitchFamily="2" charset="-34"/>
              <a:cs typeface="JS Setha" panose="02000000000000000000" pitchFamily="2" charset="-34"/>
            </a:endParaRPr>
          </a:p>
        </p:txBody>
      </p:sp>
      <p:sp>
        <p:nvSpPr>
          <p:cNvPr id="55" name="กล่องข้อความ 54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>
            <a:off x="837971" y="0"/>
            <a:ext cx="35653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ผลงาน</a:t>
            </a:r>
            <a:br>
              <a:rPr lang="th-TH" sz="32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</a:br>
            <a:r>
              <a:rPr lang="th-TH" sz="32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แผนการจัดการเรียนรู้/งานวิจัย</a:t>
            </a:r>
            <a:endParaRPr lang="th-TH" sz="3200" dirty="0">
              <a:solidFill>
                <a:schemeClr val="accent4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pic>
        <p:nvPicPr>
          <p:cNvPr id="56" name="รูปภาพ 55"/>
          <p:cNvPicPr>
            <a:picLocks noChangeAspect="1"/>
          </p:cNvPicPr>
          <p:nvPr/>
        </p:nvPicPr>
        <p:blipFill rotWithShape="1">
          <a:blip r:embed="rId16"/>
          <a:srcRect l="44870" t="14992" r="25364" b="10008"/>
          <a:stretch/>
        </p:blipFill>
        <p:spPr>
          <a:xfrm>
            <a:off x="891686" y="4040980"/>
            <a:ext cx="1587005" cy="2100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7" name="รูปภาพ 56"/>
          <p:cNvPicPr>
            <a:picLocks noChangeAspect="1"/>
          </p:cNvPicPr>
          <p:nvPr/>
        </p:nvPicPr>
        <p:blipFill rotWithShape="1">
          <a:blip r:embed="rId17"/>
          <a:srcRect l="37135" t="13465" r="37474" b="22230"/>
          <a:stretch/>
        </p:blipFill>
        <p:spPr>
          <a:xfrm>
            <a:off x="3120916" y="4021781"/>
            <a:ext cx="1562820" cy="2088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0" name="รูปภาพ 59"/>
          <p:cNvPicPr>
            <a:picLocks noChangeAspect="1"/>
          </p:cNvPicPr>
          <p:nvPr/>
        </p:nvPicPr>
        <p:blipFill rotWithShape="1">
          <a:blip r:embed="rId18"/>
          <a:srcRect l="33464" t="13743" r="34662" b="6397"/>
          <a:stretch/>
        </p:blipFill>
        <p:spPr>
          <a:xfrm>
            <a:off x="3162789" y="1263014"/>
            <a:ext cx="1563392" cy="2203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" name="รูปภาพ 6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37" y="1248519"/>
            <a:ext cx="1637054" cy="2273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2" name="รูปภาพ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451" y="5823933"/>
            <a:ext cx="712746" cy="71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รูปภาพ 62"/>
          <p:cNvPicPr>
            <a:picLocks noChangeAspect="1"/>
          </p:cNvPicPr>
          <p:nvPr/>
        </p:nvPicPr>
        <p:blipFill rotWithShape="1">
          <a:blip r:embed="rId21"/>
          <a:srcRect l="64001" t="20333" r="14402" b="40537"/>
          <a:stretch/>
        </p:blipFill>
        <p:spPr>
          <a:xfrm>
            <a:off x="1974829" y="3222343"/>
            <a:ext cx="741845" cy="75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รูปภาพ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31358" y="1135108"/>
            <a:ext cx="6949557" cy="4633038"/>
          </a:xfrm>
          <a:prstGeom prst="rect">
            <a:avLst/>
          </a:prstGeom>
        </p:spPr>
      </p:pic>
      <p:sp>
        <p:nvSpPr>
          <p:cNvPr id="16" name="สี่เหลี่ยมผืนผ้า 15"/>
          <p:cNvSpPr/>
          <p:nvPr/>
        </p:nvSpPr>
        <p:spPr>
          <a:xfrm>
            <a:off x="520496" y="-169201"/>
            <a:ext cx="2174883" cy="6905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9398643" y="-23151"/>
            <a:ext cx="507357" cy="6925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endParaRPr lang="th-TH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0" y="-23150"/>
            <a:ext cx="507357" cy="69257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ามเหลี่ยมหน้าจั่ว 11"/>
          <p:cNvSpPr/>
          <p:nvPr/>
        </p:nvSpPr>
        <p:spPr>
          <a:xfrm rot="5400000" flipV="1">
            <a:off x="9285789" y="3872845"/>
            <a:ext cx="706057" cy="507356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 rot="16200000">
            <a:off x="9014966" y="3017202"/>
            <a:ext cx="1274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ผลงานนาฏศิลป์/</a:t>
            </a:r>
            <a:br>
              <a:rPr lang="th-TH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</a:br>
            <a:r>
              <a:rPr lang="th-TH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จิตอาสา</a:t>
            </a:r>
            <a:endParaRPr lang="th-TH" dirty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07357" y="-23151"/>
            <a:ext cx="2174883" cy="6905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68566" y="1263223"/>
            <a:ext cx="6926052" cy="4374206"/>
          </a:xfrm>
          <a:prstGeom prst="rect">
            <a:avLst/>
          </a:prstGeom>
        </p:spPr>
      </p:pic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 rot="16200000">
            <a:off x="-1098860" y="2891008"/>
            <a:ext cx="6613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ผลงานที่เกี่ยวข้อง</a:t>
            </a:r>
            <a:r>
              <a:rPr lang="th-TH" sz="32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กับวิชาเอก</a:t>
            </a:r>
            <a:r>
              <a:rPr lang="th-TH" sz="3200" dirty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ที่สำเร็จ</a:t>
            </a:r>
            <a:r>
              <a:rPr lang="th-TH" sz="32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การศึกษา</a:t>
            </a:r>
            <a:br>
              <a:rPr lang="th-TH" sz="32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</a:br>
            <a:r>
              <a:rPr lang="th-TH" sz="3200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และการมีจิตสาธารณะ</a:t>
            </a:r>
            <a:endParaRPr lang="th-TH" sz="3200" dirty="0">
              <a:solidFill>
                <a:schemeClr val="accent4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33" b="79111" l="9877" r="89877">
                        <a14:backgroundMark x1="37284" y1="60333" x2="37284" y2="60333"/>
                        <a14:backgroundMark x1="68148" y1="70111" x2="68148" y2="7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" t="34062" r="-1164" b="21246"/>
          <a:stretch/>
        </p:blipFill>
        <p:spPr>
          <a:xfrm rot="16200000">
            <a:off x="7350364" y="-218498"/>
            <a:ext cx="2126285" cy="2111724"/>
          </a:xfrm>
          <a:prstGeom prst="rect">
            <a:avLst/>
          </a:prstGeom>
        </p:spPr>
      </p:pic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8F7ECAFD-AF9B-423E-8A18-84EA57F24EFD}"/>
              </a:ext>
            </a:extLst>
          </p:cNvPr>
          <p:cNvSpPr txBox="1"/>
          <p:nvPr/>
        </p:nvSpPr>
        <p:spPr>
          <a:xfrm rot="16200000">
            <a:off x="6009375" y="3100558"/>
            <a:ext cx="50722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 	“</a:t>
            </a:r>
            <a:r>
              <a:rPr lang="th-TH" dirty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ข้าพเจ้าขอเป็นส่วนหนึ่งที่ได้นำ</a:t>
            </a:r>
            <a:r>
              <a:rPr lang="th-TH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ความรู้ความสามารถ</a:t>
            </a:r>
            <a:r>
              <a:rPr lang="th-TH" dirty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มาพัฒนาชุมชน เพื่อให้</a:t>
            </a:r>
            <a:r>
              <a:rPr lang="th-TH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ศิลปวัฒนธรรม</a:t>
            </a:r>
            <a:r>
              <a:rPr lang="th-TH" dirty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ของเมือง</a:t>
            </a:r>
            <a:r>
              <a:rPr lang="th-TH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ชัยภูมิ  ได้</a:t>
            </a:r>
            <a:r>
              <a:rPr lang="th-TH" dirty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คงอยู่ในท้องถิ่นและสังคมอันดีงามของเมือง</a:t>
            </a:r>
            <a:r>
              <a:rPr lang="th-TH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ชัยภูมิ  อีก</a:t>
            </a:r>
            <a:r>
              <a:rPr lang="th-TH" dirty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ทั้งข้าพเจ้าขอเผยแพร่ศิลปวัฒนธรรมท้องถิ่น</a:t>
            </a:r>
            <a:r>
              <a:rPr lang="th-TH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ของ</a:t>
            </a:r>
            <a:br>
              <a:rPr lang="th-TH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</a:br>
            <a:r>
              <a:rPr lang="th-TH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เมือง</a:t>
            </a:r>
            <a:r>
              <a:rPr lang="th-TH" dirty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ชัยภูมิเพื่อให้เป็นที่รู้จักแกเยาวชนสืบ</a:t>
            </a:r>
            <a:r>
              <a:rPr lang="th-TH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ต่อไป</a:t>
            </a:r>
            <a:r>
              <a:rPr lang="en-US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”</a:t>
            </a:r>
          </a:p>
          <a:p>
            <a:pPr algn="thaiDist"/>
            <a:endParaRPr lang="en-US" dirty="0">
              <a:solidFill>
                <a:schemeClr val="accent4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  <a:p>
            <a:pPr algn="thaiDist"/>
            <a:r>
              <a:rPr lang="en-US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								</a:t>
            </a:r>
            <a:r>
              <a:rPr lang="th-TH" dirty="0" smtClean="0">
                <a:solidFill>
                  <a:schemeClr val="accent4"/>
                </a:solidFill>
                <a:effectLst>
                  <a:glow rad="101600">
                    <a:schemeClr val="tx1">
                      <a:lumMod val="85000"/>
                      <a:lumOff val="15000"/>
                    </a:schemeClr>
                  </a:glow>
                </a:effectLst>
                <a:latin typeface="Mitr" panose="00000500000000000000" pitchFamily="2" charset="-34"/>
                <a:cs typeface="DSU_MaTiChon" panose="020B0604020202020204" pitchFamily="34" charset="-34"/>
              </a:rPr>
              <a:t>สิริกร  เจรจา</a:t>
            </a:r>
            <a:endParaRPr lang="th-TH" dirty="0">
              <a:solidFill>
                <a:schemeClr val="accent4"/>
              </a:solidFill>
              <a:effectLst>
                <a:glow rad="101600">
                  <a:schemeClr val="tx1">
                    <a:lumMod val="85000"/>
                    <a:lumOff val="15000"/>
                  </a:schemeClr>
                </a:glow>
              </a:effectLst>
              <a:latin typeface="Mitr" panose="00000500000000000000" pitchFamily="2" charset="-34"/>
              <a:cs typeface="DSU_MaTiChon" panose="020B0604020202020204" pitchFamily="34" charset="-34"/>
            </a:endParaRPr>
          </a:p>
        </p:txBody>
      </p:sp>
      <p:pic>
        <p:nvPicPr>
          <p:cNvPr id="25" name="รูปภาพ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13229" r="1563" b="18021"/>
          <a:stretch/>
        </p:blipFill>
        <p:spPr>
          <a:xfrm rot="16200000">
            <a:off x="-9509819" y="1350409"/>
            <a:ext cx="9000000" cy="4446107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400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13229" r="1563" b="18021"/>
          <a:stretch/>
        </p:blipFill>
        <p:spPr>
          <a:xfrm>
            <a:off x="381563" y="166475"/>
            <a:ext cx="9000000" cy="4446107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062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580487"/>
            <a:ext cx="10013716" cy="21705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ข้าวหลามตัด 5"/>
          <p:cNvSpPr/>
          <p:nvPr/>
        </p:nvSpPr>
        <p:spPr>
          <a:xfrm>
            <a:off x="3676217" y="2580487"/>
            <a:ext cx="2410691" cy="2170546"/>
          </a:xfrm>
          <a:prstGeom prst="diamond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8" name="ตัวเชื่อมต่อตรง 7"/>
          <p:cNvCxnSpPr>
            <a:stCxn id="4" idx="1"/>
            <a:endCxn id="4" idx="3"/>
          </p:cNvCxnSpPr>
          <p:nvPr/>
        </p:nvCxnSpPr>
        <p:spPr>
          <a:xfrm>
            <a:off x="0" y="3665760"/>
            <a:ext cx="10013716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484558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1836</TotalTime>
  <Words>239</Words>
  <Application>Microsoft Office PowerPoint</Application>
  <PresentationFormat>กระดาษ A4 (210x297 มม.)</PresentationFormat>
  <Paragraphs>65</Paragraphs>
  <Slides>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8</vt:i4>
      </vt:variant>
    </vt:vector>
  </HeadingPairs>
  <TitlesOfParts>
    <vt:vector size="18" baseType="lpstr">
      <vt:lpstr>2547_Ddinya-05</vt:lpstr>
      <vt:lpstr>Angsana New</vt:lpstr>
      <vt:lpstr>Arial</vt:lpstr>
      <vt:lpstr>Calibri</vt:lpstr>
      <vt:lpstr>Calibri Light</vt:lpstr>
      <vt:lpstr>Cordia New</vt:lpstr>
      <vt:lpstr>DSU_MaTiChon</vt:lpstr>
      <vt:lpstr>JS Setha</vt:lpstr>
      <vt:lpstr>Mitr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</dc:creator>
  <cp:lastModifiedBy>Admin</cp:lastModifiedBy>
  <cp:revision>122</cp:revision>
  <cp:lastPrinted>2022-03-06T03:45:02Z</cp:lastPrinted>
  <dcterms:created xsi:type="dcterms:W3CDTF">2022-01-20T04:01:03Z</dcterms:created>
  <dcterms:modified xsi:type="dcterms:W3CDTF">2022-03-27T05:53:45Z</dcterms:modified>
</cp:coreProperties>
</file>